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4.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5.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6.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7.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8.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9.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10.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11.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12.xml" ContentType="application/vnd.openxmlformats-officedocument.drawingml.chartshape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13.xml" ContentType="application/vnd.openxmlformats-officedocument.drawingml.chartshape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drawings/drawing14.xml" ContentType="application/vnd.openxmlformats-officedocument.drawingml.chartshapes+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drawings/drawing15.xml" ContentType="application/vnd.openxmlformats-officedocument.drawingml.chartshapes+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drawings/drawing16.xml" ContentType="application/vnd.openxmlformats-officedocument.drawingml.chartshapes+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drawings/drawing17.xml" ContentType="application/vnd.openxmlformats-officedocument.drawingml.chartshapes+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79" r:id="rId4"/>
    <p:sldId id="257" r:id="rId5"/>
    <p:sldId id="258" r:id="rId6"/>
    <p:sldId id="260" r:id="rId7"/>
    <p:sldId id="261" r:id="rId8"/>
    <p:sldId id="262" r:id="rId9"/>
    <p:sldId id="280" r:id="rId10"/>
    <p:sldId id="281" r:id="rId11"/>
    <p:sldId id="263" r:id="rId12"/>
    <p:sldId id="283" r:id="rId13"/>
    <p:sldId id="264" r:id="rId14"/>
    <p:sldId id="266" r:id="rId15"/>
    <p:sldId id="268" r:id="rId16"/>
    <p:sldId id="269" r:id="rId17"/>
    <p:sldId id="270" r:id="rId18"/>
    <p:sldId id="271" r:id="rId19"/>
    <p:sldId id="274" r:id="rId20"/>
    <p:sldId id="275" r:id="rId21"/>
    <p:sldId id="277" r:id="rId22"/>
    <p:sldId id="276" r:id="rId23"/>
    <p:sldId id="278" r:id="rId24"/>
    <p:sldId id="286" r:id="rId25"/>
    <p:sldId id="285" r:id="rId26"/>
    <p:sldId id="287" r:id="rId27"/>
    <p:sldId id="259" r:id="rId28"/>
    <p:sldId id="284" r:id="rId29"/>
    <p:sldId id="265" r:id="rId30"/>
    <p:sldId id="267" r:id="rId31"/>
    <p:sldId id="272" r:id="rId32"/>
    <p:sldId id="288" r:id="rId33"/>
    <p:sldId id="27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6F5C6-D080-4BF6-AE59-3E6153A44D65}" v="12" dt="2022-10-27T16:55:40.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goodloe\Downloads\QuickFacts%20Oct-07-2022.csv"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5.xml"/></Relationships>
</file>

<file path=ppt/charts/_rels/chart11.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6.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7.xml"/></Relationships>
</file>

<file path=ppt/charts/_rels/chart13.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8.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9.xml"/></Relationships>
</file>

<file path=ppt/charts/_rels/chart16.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10.xml"/></Relationships>
</file>

<file path=ppt/charts/_rels/chart17.xml.rels><?xml version="1.0" encoding="UTF-8" standalone="yes"?>
<Relationships xmlns="http://schemas.openxmlformats.org/package/2006/relationships"><Relationship Id="rId3" Type="http://schemas.openxmlformats.org/officeDocument/2006/relationships/oleObject" Target="file:///\\OAR-AD18\Users\ngoodloe\ADP\ADP%20for%20All%20Virginia%20Jails%20from%20June%202016%20to%20Present.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11.xml"/></Relationships>
</file>

<file path=ppt/charts/_rels/chart18.xml.rels><?xml version="1.0" encoding="UTF-8" standalone="yes"?>
<Relationships xmlns="http://schemas.openxmlformats.org/package/2006/relationships"><Relationship Id="rId3" Type="http://schemas.openxmlformats.org/officeDocument/2006/relationships/oleObject" Target="file:///\\OAR-AD18\Users\ngoodloe\Crime%20Rates\2012-21%20Virginia%20Reported%20Crime%20Data\ACRJ%20and%20CVRJ%20Jurisdiction%20Crime%20Rate%20Analysis%202012-21.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12.xml"/></Relationships>
</file>

<file path=ppt/charts/_rels/chart19.xml.rels><?xml version="1.0" encoding="UTF-8" standalone="yes"?>
<Relationships xmlns="http://schemas.openxmlformats.org/package/2006/relationships"><Relationship Id="rId3" Type="http://schemas.openxmlformats.org/officeDocument/2006/relationships/oleObject" Target="file:///\\OAR-AD18\Users\ngoodloe\Crime%20Rates\2012-21%20Virginia%20Reported%20Crime%20Data\ACRJ%20and%20CVRJ%20Jurisdiction%20Crime%20Rate%20Analysis%202012-21.xlsx"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ngoodloe\Downloads\QuickFacts%20Oct-07-2022.csv"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OAR-AD18\Users\ngoodloe\ADP\Copy%20of%20Virginia%20Jails%20ADP%20Rate%20per%201000%20Residents.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chartUserShapes" Target="../drawings/drawing14.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chartUserShapes" Target="../drawings/drawing15.xml"/></Relationships>
</file>

<file path=ppt/charts/_rels/chart23.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chartUserShapes" Target="../drawings/drawing16.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chartUserShapes" Target="../drawings/drawing17.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ngoodloe\Desktop\ACRJ%202011-2021%20Analysis%20(Recovered).xlsx" TargetMode="External"/><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oleObject" Target="file:///C:\Users\ngoodloe\Downloads\QuickFacts%20Oct-07-2022.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ngoodloe\Downloads\QuickFacts%20Oct-07-2022.csv"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OAR-AD18\Users\ngoodloe\Crime%20Rates\UCR%20Crime%20Rates%20per%20100,000\US%20Crime%20Rates%20by%20MSA%202019.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OAR-AD18\Users\ngoodloe\Crime%20Rates\2012-21%20Virginia%20Reported%20Crime%20Data\ACRJ%20and%20CVRJ%20Jurisdiction%20Crime%20Rate%20Analysis%202012-21.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OAR-AD18\Users\ngoodloe\Crime%20Rates\2012-21%20Virginia%20Reported%20Crime%20Data\ACRJ%20and%20CVRJ%20Jurisdiction%20Crime%20Rate%20Analysis%202012-21.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oleObject" Target="file:///\\OAR-AD18\Users\ngoodloe\ADP\Copy%20of%20Virginia%20Jails%20ADP%20Rate%20per%201000%20Residen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OAR-AD18\Users\ngoodloe\Annual%20Reports\2021%20Annual%20Reports\ACRJ%202011-2021%20Analysis%20(Recovered).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2020 Population,</a:t>
            </a:r>
            <a:r>
              <a:rPr lang="en-US" baseline="0" dirty="0"/>
              <a:t> and</a:t>
            </a:r>
            <a:r>
              <a:rPr lang="en-US" dirty="0"/>
              <a:t> Percent Change from</a:t>
            </a:r>
            <a:r>
              <a:rPr lang="en-US" baseline="0" dirty="0"/>
              <a:t> </a:t>
            </a:r>
            <a:r>
              <a:rPr lang="en-US" dirty="0"/>
              <a:t>2010 to 2020</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'QuickFacts Oct-07-2022'!$A$2</c:f>
              <c:strCache>
                <c:ptCount val="1"/>
                <c:pt idx="0">
                  <c:v>Population, percent change - 2010 to 2020</c:v>
                </c:pt>
              </c:strCache>
            </c:strRef>
          </c:tx>
          <c:spPr>
            <a:solidFill>
              <a:schemeClr val="accent1"/>
            </a:solidFill>
            <a:ln>
              <a:noFill/>
            </a:ln>
            <a:effectLst/>
          </c:spPr>
          <c:invertIfNegative val="0"/>
          <c:cat>
            <c:strRef>
              <c:f>'QuickFacts Oct-07-2022'!$B$1:$E$1</c:f>
              <c:strCache>
                <c:ptCount val="4"/>
                <c:pt idx="0">
                  <c:v>Charlottesville</c:v>
                </c:pt>
                <c:pt idx="1">
                  <c:v>Albemarle</c:v>
                </c:pt>
                <c:pt idx="2">
                  <c:v>Virginia</c:v>
                </c:pt>
                <c:pt idx="3">
                  <c:v>U.S.</c:v>
                </c:pt>
              </c:strCache>
            </c:strRef>
          </c:cat>
          <c:val>
            <c:numRef>
              <c:f>'QuickFacts Oct-07-2022'!$B$2:$E$2</c:f>
              <c:numCache>
                <c:formatCode>0.00%</c:formatCode>
                <c:ptCount val="4"/>
                <c:pt idx="0">
                  <c:v>7.0999999999999994E-2</c:v>
                </c:pt>
                <c:pt idx="1">
                  <c:v>0.13600000000000001</c:v>
                </c:pt>
                <c:pt idx="2">
                  <c:v>7.9000000000000001E-2</c:v>
                </c:pt>
                <c:pt idx="3">
                  <c:v>7.3999999999999996E-2</c:v>
                </c:pt>
              </c:numCache>
            </c:numRef>
          </c:val>
          <c:extLst>
            <c:ext xmlns:c16="http://schemas.microsoft.com/office/drawing/2014/chart" uri="{C3380CC4-5D6E-409C-BE32-E72D297353CC}">
              <c16:uniqueId val="{00000000-57BF-4541-A19E-E08986141ED2}"/>
            </c:ext>
          </c:extLst>
        </c:ser>
        <c:dLbls>
          <c:showLegendKey val="0"/>
          <c:showVal val="0"/>
          <c:showCatName val="0"/>
          <c:showSerName val="0"/>
          <c:showPercent val="0"/>
          <c:showBubbleSize val="0"/>
        </c:dLbls>
        <c:gapWidth val="219"/>
        <c:overlap val="-27"/>
        <c:axId val="1481146624"/>
        <c:axId val="1481143712"/>
      </c:barChart>
      <c:catAx>
        <c:axId val="1481146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481143712"/>
        <c:crosses val="autoZero"/>
        <c:auto val="1"/>
        <c:lblAlgn val="ctr"/>
        <c:lblOffset val="100"/>
        <c:noMultiLvlLbl val="0"/>
      </c:catAx>
      <c:valAx>
        <c:axId val="1481143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481146624"/>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Charlottesville Intakes per 1000 Residents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261318897637792E-2"/>
          <c:y val="9.8800962379702539E-2"/>
          <c:w val="0.94536368110236224"/>
          <c:h val="0.83101079031787695"/>
        </c:manualLayout>
      </c:layout>
      <c:lineChart>
        <c:grouping val="standard"/>
        <c:varyColors val="0"/>
        <c:ser>
          <c:idx val="0"/>
          <c:order val="0"/>
          <c:tx>
            <c:strRef>
              <c:f>'Charlottesville Intakes'!$A$51</c:f>
              <c:strCache>
                <c:ptCount val="1"/>
                <c:pt idx="0">
                  <c:v>Charlottesville Intakes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Intakes'!$B$50:$L$50</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Intakes'!$B$51:$L$51</c:f>
              <c:numCache>
                <c:formatCode>General</c:formatCode>
                <c:ptCount val="11"/>
                <c:pt idx="0">
                  <c:v>43.759049435774863</c:v>
                </c:pt>
                <c:pt idx="1">
                  <c:v>38.675038675038671</c:v>
                </c:pt>
                <c:pt idx="2">
                  <c:v>40.000901936909514</c:v>
                </c:pt>
                <c:pt idx="3">
                  <c:v>43.428262193059595</c:v>
                </c:pt>
                <c:pt idx="4">
                  <c:v>38.285726548919456</c:v>
                </c:pt>
                <c:pt idx="5">
                  <c:v>40.373465211459759</c:v>
                </c:pt>
                <c:pt idx="6">
                  <c:v>42.233282658947495</c:v>
                </c:pt>
                <c:pt idx="7">
                  <c:v>34.062805245547317</c:v>
                </c:pt>
                <c:pt idx="8">
                  <c:v>27.652012017094737</c:v>
                </c:pt>
                <c:pt idx="9">
                  <c:v>21.115717569222177</c:v>
                </c:pt>
                <c:pt idx="10">
                  <c:v>22.814853739709232</c:v>
                </c:pt>
              </c:numCache>
            </c:numRef>
          </c:val>
          <c:smooth val="0"/>
          <c:extLst>
            <c:ext xmlns:c16="http://schemas.microsoft.com/office/drawing/2014/chart" uri="{C3380CC4-5D6E-409C-BE32-E72D297353CC}">
              <c16:uniqueId val="{00000000-3B6A-4E3B-BE1A-C954B7870D36}"/>
            </c:ext>
          </c:extLst>
        </c:ser>
        <c:dLbls>
          <c:showLegendKey val="0"/>
          <c:showVal val="0"/>
          <c:showCatName val="0"/>
          <c:showSerName val="0"/>
          <c:showPercent val="0"/>
          <c:showBubbleSize val="0"/>
        </c:dLbls>
        <c:smooth val="0"/>
        <c:axId val="234404192"/>
        <c:axId val="234396704"/>
      </c:lineChart>
      <c:catAx>
        <c:axId val="23440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4396704"/>
        <c:crosses val="autoZero"/>
        <c:auto val="1"/>
        <c:lblAlgn val="ctr"/>
        <c:lblOffset val="100"/>
        <c:noMultiLvlLbl val="0"/>
      </c:catAx>
      <c:valAx>
        <c:axId val="234396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440419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Probation Violations as a % of Albemarle Bookings</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'Albemarle Bookings by VCC'!$A$28</c:f>
              <c:strCache>
                <c:ptCount val="1"/>
                <c:pt idx="0">
                  <c:v>Probation Violations as a % of All Albemarle Bookings</c:v>
                </c:pt>
              </c:strCache>
            </c:strRef>
          </c:tx>
          <c:spPr>
            <a:solidFill>
              <a:schemeClr val="accent1"/>
            </a:solidFill>
            <a:ln>
              <a:noFill/>
            </a:ln>
            <a:effectLst/>
          </c:spPr>
          <c:invertIfNegative val="0"/>
          <c:trendline>
            <c:spPr>
              <a:ln w="19050" cap="rnd">
                <a:solidFill>
                  <a:schemeClr val="accent1"/>
                </a:solidFill>
                <a:prstDash val="sysDot"/>
              </a:ln>
              <a:effectLst/>
            </c:spPr>
            <c:trendlineType val="linear"/>
            <c:dispRSqr val="0"/>
            <c:dispEq val="0"/>
          </c:trendline>
          <c:cat>
            <c:numRef>
              <c:f>'Albemarle Bookings by VCC'!$B$27:$L$27</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Bookings by VCC'!$B$28:$L$28</c:f>
              <c:numCache>
                <c:formatCode>0.00%</c:formatCode>
                <c:ptCount val="11"/>
                <c:pt idx="0">
                  <c:v>5.3698435277382647E-2</c:v>
                </c:pt>
                <c:pt idx="1">
                  <c:v>5.6289089645587216E-2</c:v>
                </c:pt>
                <c:pt idx="2">
                  <c:v>6.1300101044122597E-2</c:v>
                </c:pt>
                <c:pt idx="3">
                  <c:v>6.5695515566980861E-2</c:v>
                </c:pt>
                <c:pt idx="4">
                  <c:v>5.735930735930736E-2</c:v>
                </c:pt>
                <c:pt idx="5">
                  <c:v>6.4809855382967324E-2</c:v>
                </c:pt>
                <c:pt idx="6">
                  <c:v>6.2184873949579833E-2</c:v>
                </c:pt>
                <c:pt idx="7">
                  <c:v>6.2908907901358835E-2</c:v>
                </c:pt>
                <c:pt idx="8">
                  <c:v>6.0908374901548962E-2</c:v>
                </c:pt>
                <c:pt idx="9">
                  <c:v>8.118971061093247E-2</c:v>
                </c:pt>
                <c:pt idx="10">
                  <c:v>8.0050293378038553E-2</c:v>
                </c:pt>
              </c:numCache>
            </c:numRef>
          </c:val>
          <c:extLst>
            <c:ext xmlns:c16="http://schemas.microsoft.com/office/drawing/2014/chart" uri="{C3380CC4-5D6E-409C-BE32-E72D297353CC}">
              <c16:uniqueId val="{00000000-1418-4A00-AD13-C79BE60DD239}"/>
            </c:ext>
          </c:extLst>
        </c:ser>
        <c:dLbls>
          <c:showLegendKey val="0"/>
          <c:showVal val="0"/>
          <c:showCatName val="0"/>
          <c:showSerName val="0"/>
          <c:showPercent val="0"/>
          <c:showBubbleSize val="0"/>
        </c:dLbls>
        <c:gapWidth val="219"/>
        <c:overlap val="-27"/>
        <c:axId val="650854736"/>
        <c:axId val="650856400"/>
      </c:barChart>
      <c:catAx>
        <c:axId val="650854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0856400"/>
        <c:crosses val="autoZero"/>
        <c:auto val="1"/>
        <c:lblAlgn val="ctr"/>
        <c:lblOffset val="100"/>
        <c:noMultiLvlLbl val="0"/>
      </c:catAx>
      <c:valAx>
        <c:axId val="650856400"/>
        <c:scaling>
          <c:orientation val="minMax"/>
          <c:max val="0.140000000000000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085473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sz="1600" dirty="0"/>
              <a:t>Probation Violations as a % of Charlottesville Bookings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'Charlottesville Bookings by VCC'!$A$42</c:f>
              <c:strCache>
                <c:ptCount val="1"/>
                <c:pt idx="0">
                  <c:v>PRB as a % of All Charlottesville Bookings</c:v>
                </c:pt>
              </c:strCache>
            </c:strRef>
          </c:tx>
          <c:spPr>
            <a:solidFill>
              <a:schemeClr val="accent1"/>
            </a:solidFill>
            <a:ln>
              <a:noFill/>
            </a:ln>
            <a:effectLst/>
          </c:spPr>
          <c:invertIfNegative val="0"/>
          <c:trendline>
            <c:spPr>
              <a:ln w="19050" cap="rnd">
                <a:solidFill>
                  <a:schemeClr val="accent1"/>
                </a:solidFill>
                <a:prstDash val="sysDot"/>
              </a:ln>
              <a:effectLst/>
            </c:spPr>
            <c:trendlineType val="linear"/>
            <c:dispRSqr val="0"/>
            <c:dispEq val="0"/>
          </c:trendline>
          <c:cat>
            <c:numRef>
              <c:f>'Charlottesville Bookings by VCC'!$B$41:$L$41</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Bookings by VCC'!$B$42:$L$42</c:f>
              <c:numCache>
                <c:formatCode>0.00%</c:formatCode>
                <c:ptCount val="11"/>
                <c:pt idx="0">
                  <c:v>7.0012391573729862E-2</c:v>
                </c:pt>
                <c:pt idx="1">
                  <c:v>7.5416968817984043E-2</c:v>
                </c:pt>
                <c:pt idx="2">
                  <c:v>8.5374387683694888E-2</c:v>
                </c:pt>
                <c:pt idx="3">
                  <c:v>0.10205314009661835</c:v>
                </c:pt>
                <c:pt idx="4">
                  <c:v>8.8324258923169988E-2</c:v>
                </c:pt>
                <c:pt idx="5">
                  <c:v>9.2641454119026675E-2</c:v>
                </c:pt>
                <c:pt idx="6">
                  <c:v>9.9756031444835996E-2</c:v>
                </c:pt>
                <c:pt idx="7">
                  <c:v>0.10356310356310357</c:v>
                </c:pt>
                <c:pt idx="8">
                  <c:v>0.1095890410958904</c:v>
                </c:pt>
                <c:pt idx="9">
                  <c:v>0.11270390509144834</c:v>
                </c:pt>
                <c:pt idx="10">
                  <c:v>0.10910815939278938</c:v>
                </c:pt>
              </c:numCache>
            </c:numRef>
          </c:val>
          <c:extLst>
            <c:ext xmlns:c16="http://schemas.microsoft.com/office/drawing/2014/chart" uri="{C3380CC4-5D6E-409C-BE32-E72D297353CC}">
              <c16:uniqueId val="{00000000-B7AB-428F-8D4B-A4FC75D0B144}"/>
            </c:ext>
          </c:extLst>
        </c:ser>
        <c:dLbls>
          <c:showLegendKey val="0"/>
          <c:showVal val="0"/>
          <c:showCatName val="0"/>
          <c:showSerName val="0"/>
          <c:showPercent val="0"/>
          <c:showBubbleSize val="0"/>
        </c:dLbls>
        <c:gapWidth val="219"/>
        <c:overlap val="-27"/>
        <c:axId val="228936415"/>
        <c:axId val="228935999"/>
      </c:barChart>
      <c:catAx>
        <c:axId val="228936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28935999"/>
        <c:crosses val="autoZero"/>
        <c:auto val="1"/>
        <c:lblAlgn val="ctr"/>
        <c:lblOffset val="100"/>
        <c:noMultiLvlLbl val="0"/>
      </c:catAx>
      <c:valAx>
        <c:axId val="2289359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28936415"/>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Albemarle Inmate Average Length of Stay</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'Albemarle ALOS &amp; BDE'!$A$2</c:f>
              <c:strCache>
                <c:ptCount val="1"/>
                <c:pt idx="0">
                  <c:v>Albemarle ALOS</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ALOS &amp; BDE'!$B$1:$L$1</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ALOS &amp; BDE'!$B$2:$L$2</c:f>
              <c:numCache>
                <c:formatCode>General</c:formatCode>
                <c:ptCount val="11"/>
                <c:pt idx="0">
                  <c:v>42.03</c:v>
                </c:pt>
                <c:pt idx="1">
                  <c:v>41.47</c:v>
                </c:pt>
                <c:pt idx="2">
                  <c:v>33.729999999999997</c:v>
                </c:pt>
                <c:pt idx="3">
                  <c:v>28.71</c:v>
                </c:pt>
                <c:pt idx="4">
                  <c:v>40.43</c:v>
                </c:pt>
                <c:pt idx="5">
                  <c:v>41.01</c:v>
                </c:pt>
                <c:pt idx="6">
                  <c:v>42.67</c:v>
                </c:pt>
                <c:pt idx="7">
                  <c:v>38.24</c:v>
                </c:pt>
                <c:pt idx="8">
                  <c:v>42.32</c:v>
                </c:pt>
                <c:pt idx="9">
                  <c:v>42.5</c:v>
                </c:pt>
                <c:pt idx="10">
                  <c:v>51.59</c:v>
                </c:pt>
              </c:numCache>
            </c:numRef>
          </c:val>
          <c:smooth val="0"/>
          <c:extLst>
            <c:ext xmlns:c16="http://schemas.microsoft.com/office/drawing/2014/chart" uri="{C3380CC4-5D6E-409C-BE32-E72D297353CC}">
              <c16:uniqueId val="{00000000-7030-448E-949B-24564B5962FE}"/>
            </c:ext>
          </c:extLst>
        </c:ser>
        <c:dLbls>
          <c:showLegendKey val="0"/>
          <c:showVal val="0"/>
          <c:showCatName val="0"/>
          <c:showSerName val="0"/>
          <c:showPercent val="0"/>
          <c:showBubbleSize val="0"/>
        </c:dLbls>
        <c:smooth val="0"/>
        <c:axId val="849120320"/>
        <c:axId val="849117576"/>
      </c:lineChart>
      <c:catAx>
        <c:axId val="849120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49117576"/>
        <c:crosses val="autoZero"/>
        <c:auto val="1"/>
        <c:lblAlgn val="ctr"/>
        <c:lblOffset val="100"/>
        <c:noMultiLvlLbl val="0"/>
      </c:catAx>
      <c:valAx>
        <c:axId val="849117576"/>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4912032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Charlottesville Inmate Average Length of Stay</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'Charlottesville ALOS &amp; BDE'!$A$2</c:f>
              <c:strCache>
                <c:ptCount val="1"/>
                <c:pt idx="0">
                  <c:v>Charlottesville ALOS</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ALOS &amp; BDE'!$B$1:$L$1</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ALOS &amp; BDE'!$B$2:$L$2</c:f>
              <c:numCache>
                <c:formatCode>General</c:formatCode>
                <c:ptCount val="11"/>
                <c:pt idx="0">
                  <c:v>44.76</c:v>
                </c:pt>
                <c:pt idx="1">
                  <c:v>54.23</c:v>
                </c:pt>
                <c:pt idx="2">
                  <c:v>48.5</c:v>
                </c:pt>
                <c:pt idx="3">
                  <c:v>37.46</c:v>
                </c:pt>
                <c:pt idx="4">
                  <c:v>43.45</c:v>
                </c:pt>
                <c:pt idx="5">
                  <c:v>45.56</c:v>
                </c:pt>
                <c:pt idx="6">
                  <c:v>40.19</c:v>
                </c:pt>
                <c:pt idx="7">
                  <c:v>41.12</c:v>
                </c:pt>
                <c:pt idx="8">
                  <c:v>44.34</c:v>
                </c:pt>
                <c:pt idx="9">
                  <c:v>50.11</c:v>
                </c:pt>
                <c:pt idx="10">
                  <c:v>51.2</c:v>
                </c:pt>
              </c:numCache>
            </c:numRef>
          </c:val>
          <c:smooth val="0"/>
          <c:extLst>
            <c:ext xmlns:c16="http://schemas.microsoft.com/office/drawing/2014/chart" uri="{C3380CC4-5D6E-409C-BE32-E72D297353CC}">
              <c16:uniqueId val="{00000000-74DF-4BB0-87CB-7C788DCB1E1D}"/>
            </c:ext>
          </c:extLst>
        </c:ser>
        <c:dLbls>
          <c:showLegendKey val="0"/>
          <c:showVal val="0"/>
          <c:showCatName val="0"/>
          <c:showSerName val="0"/>
          <c:showPercent val="0"/>
          <c:showBubbleSize val="0"/>
        </c:dLbls>
        <c:smooth val="0"/>
        <c:axId val="947870840"/>
        <c:axId val="947860256"/>
      </c:lineChart>
      <c:catAx>
        <c:axId val="94787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7860256"/>
        <c:crosses val="autoZero"/>
        <c:auto val="1"/>
        <c:lblAlgn val="ctr"/>
        <c:lblOffset val="100"/>
        <c:noMultiLvlLbl val="0"/>
      </c:catAx>
      <c:valAx>
        <c:axId val="947860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787084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Albemarle BDE per 1000 Residents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353448049765028"/>
          <c:y val="0.12856620193604815"/>
          <c:w val="0.87267365083755211"/>
          <c:h val="0.77956481431688363"/>
        </c:manualLayout>
      </c:layout>
      <c:lineChart>
        <c:grouping val="standard"/>
        <c:varyColors val="0"/>
        <c:ser>
          <c:idx val="0"/>
          <c:order val="0"/>
          <c:tx>
            <c:strRef>
              <c:f>'Albemarle ALOS &amp; BDE'!$A$57</c:f>
              <c:strCache>
                <c:ptCount val="1"/>
                <c:pt idx="0">
                  <c:v>Albemarle BDE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ALOS &amp; BDE'!$B$56:$L$56</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ALOS &amp; BDE'!$B$57:$L$57</c:f>
              <c:numCache>
                <c:formatCode>General</c:formatCode>
                <c:ptCount val="11"/>
                <c:pt idx="0">
                  <c:v>662.90414010521818</c:v>
                </c:pt>
                <c:pt idx="1">
                  <c:v>666.00815639944847</c:v>
                </c:pt>
                <c:pt idx="2">
                  <c:v>524.71844660194176</c:v>
                </c:pt>
                <c:pt idx="3">
                  <c:v>486.80582524271841</c:v>
                </c:pt>
                <c:pt idx="4">
                  <c:v>671.72171083129138</c:v>
                </c:pt>
                <c:pt idx="5">
                  <c:v>662.99893336327398</c:v>
                </c:pt>
                <c:pt idx="6">
                  <c:v>660.46127277116489</c:v>
                </c:pt>
                <c:pt idx="7">
                  <c:v>623.68696995897642</c:v>
                </c:pt>
                <c:pt idx="8">
                  <c:v>723.14094941918961</c:v>
                </c:pt>
                <c:pt idx="9">
                  <c:v>487.82419146759196</c:v>
                </c:pt>
                <c:pt idx="10">
                  <c:v>539.85114722332321</c:v>
                </c:pt>
              </c:numCache>
            </c:numRef>
          </c:val>
          <c:smooth val="0"/>
          <c:extLst>
            <c:ext xmlns:c16="http://schemas.microsoft.com/office/drawing/2014/chart" uri="{C3380CC4-5D6E-409C-BE32-E72D297353CC}">
              <c16:uniqueId val="{00000000-540D-4CDA-B333-5AFEE5314538}"/>
            </c:ext>
          </c:extLst>
        </c:ser>
        <c:dLbls>
          <c:showLegendKey val="0"/>
          <c:showVal val="0"/>
          <c:showCatName val="0"/>
          <c:showSerName val="0"/>
          <c:showPercent val="0"/>
          <c:showBubbleSize val="0"/>
        </c:dLbls>
        <c:smooth val="0"/>
        <c:axId val="664235376"/>
        <c:axId val="664234960"/>
      </c:lineChart>
      <c:catAx>
        <c:axId val="66423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4234960"/>
        <c:crosses val="autoZero"/>
        <c:auto val="1"/>
        <c:lblAlgn val="ctr"/>
        <c:lblOffset val="100"/>
        <c:noMultiLvlLbl val="0"/>
      </c:catAx>
      <c:valAx>
        <c:axId val="664234960"/>
        <c:scaling>
          <c:orientation val="minMax"/>
          <c:max val="25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423537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Charlottesville BDE per 1000 Residents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'Charlottesville ALOS &amp; BDE'!$A$56</c:f>
              <c:strCache>
                <c:ptCount val="1"/>
                <c:pt idx="0">
                  <c:v>Charlottesville BDE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ALOS &amp; BDE'!$B$55:$L$55</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ALOS &amp; BDE'!$B$56:$L$56</c:f>
              <c:numCache>
                <c:formatCode>General</c:formatCode>
                <c:ptCount val="11"/>
                <c:pt idx="0">
                  <c:v>1948.3808692054884</c:v>
                </c:pt>
                <c:pt idx="1">
                  <c:v>2128.5148785148785</c:v>
                </c:pt>
                <c:pt idx="2">
                  <c:v>1970.7546957090351</c:v>
                </c:pt>
                <c:pt idx="3">
                  <c:v>1612.7759363232542</c:v>
                </c:pt>
                <c:pt idx="4">
                  <c:v>1644.6981565336825</c:v>
                </c:pt>
                <c:pt idx="5">
                  <c:v>1840.4459413369714</c:v>
                </c:pt>
                <c:pt idx="6">
                  <c:v>1713.6341864678564</c:v>
                </c:pt>
                <c:pt idx="7">
                  <c:v>1424.0081468088201</c:v>
                </c:pt>
                <c:pt idx="8">
                  <c:v>1254.28426352981</c:v>
                </c:pt>
                <c:pt idx="9">
                  <c:v>1062.5523596760681</c:v>
                </c:pt>
                <c:pt idx="10">
                  <c:v>1151.1648274654056</c:v>
                </c:pt>
              </c:numCache>
            </c:numRef>
          </c:val>
          <c:smooth val="0"/>
          <c:extLst>
            <c:ext xmlns:c16="http://schemas.microsoft.com/office/drawing/2014/chart" uri="{C3380CC4-5D6E-409C-BE32-E72D297353CC}">
              <c16:uniqueId val="{00000000-E80D-4862-8986-38FC2E74551B}"/>
            </c:ext>
          </c:extLst>
        </c:ser>
        <c:dLbls>
          <c:showLegendKey val="0"/>
          <c:showVal val="0"/>
          <c:showCatName val="0"/>
          <c:showSerName val="0"/>
          <c:showPercent val="0"/>
          <c:showBubbleSize val="0"/>
        </c:dLbls>
        <c:smooth val="0"/>
        <c:axId val="234440800"/>
        <c:axId val="234449536"/>
      </c:lineChart>
      <c:catAx>
        <c:axId val="234440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4449536"/>
        <c:crosses val="autoZero"/>
        <c:auto val="1"/>
        <c:lblAlgn val="ctr"/>
        <c:lblOffset val="100"/>
        <c:noMultiLvlLbl val="0"/>
      </c:catAx>
      <c:valAx>
        <c:axId val="234449536"/>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444080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Albemarle-Charlottesville Regional Jail Average Daily Population</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'Total ADP'!$A$74</c:f>
              <c:strCache>
                <c:ptCount val="1"/>
                <c:pt idx="0">
                  <c:v>Albemarle-Charlottesville Regional Jail</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'Total ADP'!$B$73:$BX$73</c:f>
              <c:numCache>
                <c:formatCode>mmm\-yy</c:formatCode>
                <c:ptCount val="75"/>
                <c:pt idx="0">
                  <c:v>42522</c:v>
                </c:pt>
                <c:pt idx="1">
                  <c:v>42552</c:v>
                </c:pt>
                <c:pt idx="2">
                  <c:v>42583</c:v>
                </c:pt>
                <c:pt idx="3">
                  <c:v>42614</c:v>
                </c:pt>
                <c:pt idx="4">
                  <c:v>42644</c:v>
                </c:pt>
                <c:pt idx="5">
                  <c:v>42675</c:v>
                </c:pt>
                <c:pt idx="6">
                  <c:v>42705</c:v>
                </c:pt>
                <c:pt idx="7">
                  <c:v>42736</c:v>
                </c:pt>
                <c:pt idx="8">
                  <c:v>42767</c:v>
                </c:pt>
                <c:pt idx="9">
                  <c:v>42795</c:v>
                </c:pt>
                <c:pt idx="10">
                  <c:v>42826</c:v>
                </c:pt>
                <c:pt idx="11">
                  <c:v>42856</c:v>
                </c:pt>
                <c:pt idx="12">
                  <c:v>42887</c:v>
                </c:pt>
                <c:pt idx="13">
                  <c:v>42917</c:v>
                </c:pt>
                <c:pt idx="14">
                  <c:v>42948</c:v>
                </c:pt>
                <c:pt idx="15">
                  <c:v>42979</c:v>
                </c:pt>
                <c:pt idx="16">
                  <c:v>43009</c:v>
                </c:pt>
                <c:pt idx="17">
                  <c:v>43040</c:v>
                </c:pt>
                <c:pt idx="18">
                  <c:v>43070</c:v>
                </c:pt>
                <c:pt idx="19">
                  <c:v>43101</c:v>
                </c:pt>
                <c:pt idx="20">
                  <c:v>43132</c:v>
                </c:pt>
                <c:pt idx="21">
                  <c:v>43160</c:v>
                </c:pt>
                <c:pt idx="22">
                  <c:v>43191</c:v>
                </c:pt>
                <c:pt idx="23">
                  <c:v>43221</c:v>
                </c:pt>
                <c:pt idx="24">
                  <c:v>43252</c:v>
                </c:pt>
                <c:pt idx="25">
                  <c:v>43282</c:v>
                </c:pt>
                <c:pt idx="26">
                  <c:v>43313</c:v>
                </c:pt>
                <c:pt idx="27">
                  <c:v>43344</c:v>
                </c:pt>
                <c:pt idx="28">
                  <c:v>43374</c:v>
                </c:pt>
                <c:pt idx="29">
                  <c:v>43405</c:v>
                </c:pt>
                <c:pt idx="30">
                  <c:v>43435</c:v>
                </c:pt>
                <c:pt idx="31">
                  <c:v>43466</c:v>
                </c:pt>
                <c:pt idx="32">
                  <c:v>43497</c:v>
                </c:pt>
                <c:pt idx="33">
                  <c:v>43525</c:v>
                </c:pt>
                <c:pt idx="34">
                  <c:v>43556</c:v>
                </c:pt>
                <c:pt idx="35">
                  <c:v>43586</c:v>
                </c:pt>
                <c:pt idx="36">
                  <c:v>43617</c:v>
                </c:pt>
                <c:pt idx="37">
                  <c:v>43647</c:v>
                </c:pt>
                <c:pt idx="38">
                  <c:v>43678</c:v>
                </c:pt>
                <c:pt idx="39">
                  <c:v>43709</c:v>
                </c:pt>
                <c:pt idx="40">
                  <c:v>43739</c:v>
                </c:pt>
                <c:pt idx="41">
                  <c:v>43770</c:v>
                </c:pt>
                <c:pt idx="42">
                  <c:v>43800</c:v>
                </c:pt>
                <c:pt idx="43">
                  <c:v>43831</c:v>
                </c:pt>
                <c:pt idx="44">
                  <c:v>43862</c:v>
                </c:pt>
                <c:pt idx="45">
                  <c:v>43891</c:v>
                </c:pt>
                <c:pt idx="46">
                  <c:v>43922</c:v>
                </c:pt>
                <c:pt idx="47">
                  <c:v>43952</c:v>
                </c:pt>
                <c:pt idx="48">
                  <c:v>43983</c:v>
                </c:pt>
                <c:pt idx="49">
                  <c:v>44013</c:v>
                </c:pt>
                <c:pt idx="50">
                  <c:v>44044</c:v>
                </c:pt>
                <c:pt idx="51">
                  <c:v>44075</c:v>
                </c:pt>
                <c:pt idx="52">
                  <c:v>44105</c:v>
                </c:pt>
                <c:pt idx="53">
                  <c:v>44136</c:v>
                </c:pt>
                <c:pt idx="54">
                  <c:v>44166</c:v>
                </c:pt>
                <c:pt idx="55">
                  <c:v>44197</c:v>
                </c:pt>
                <c:pt idx="56">
                  <c:v>44228</c:v>
                </c:pt>
                <c:pt idx="57">
                  <c:v>44256</c:v>
                </c:pt>
                <c:pt idx="58">
                  <c:v>44287</c:v>
                </c:pt>
                <c:pt idx="59">
                  <c:v>44317</c:v>
                </c:pt>
                <c:pt idx="60">
                  <c:v>44348</c:v>
                </c:pt>
                <c:pt idx="61">
                  <c:v>44378</c:v>
                </c:pt>
                <c:pt idx="62">
                  <c:v>44409</c:v>
                </c:pt>
                <c:pt idx="63">
                  <c:v>44440</c:v>
                </c:pt>
                <c:pt idx="64">
                  <c:v>44470</c:v>
                </c:pt>
                <c:pt idx="65">
                  <c:v>44501</c:v>
                </c:pt>
                <c:pt idx="66">
                  <c:v>44531</c:v>
                </c:pt>
                <c:pt idx="67">
                  <c:v>44562</c:v>
                </c:pt>
                <c:pt idx="68">
                  <c:v>44593</c:v>
                </c:pt>
                <c:pt idx="69">
                  <c:v>44621</c:v>
                </c:pt>
                <c:pt idx="70">
                  <c:v>44652</c:v>
                </c:pt>
                <c:pt idx="71">
                  <c:v>44682</c:v>
                </c:pt>
                <c:pt idx="72">
                  <c:v>44713</c:v>
                </c:pt>
                <c:pt idx="73">
                  <c:v>44743</c:v>
                </c:pt>
                <c:pt idx="74">
                  <c:v>44774</c:v>
                </c:pt>
              </c:numCache>
            </c:numRef>
          </c:cat>
          <c:val>
            <c:numRef>
              <c:f>'Total ADP'!$B$74:$BX$74</c:f>
              <c:numCache>
                <c:formatCode>General</c:formatCode>
                <c:ptCount val="75"/>
                <c:pt idx="0">
                  <c:v>435.73</c:v>
                </c:pt>
                <c:pt idx="1">
                  <c:v>441.21999999999997</c:v>
                </c:pt>
                <c:pt idx="2">
                  <c:v>457.20000000000005</c:v>
                </c:pt>
                <c:pt idx="3">
                  <c:v>466.76000000000005</c:v>
                </c:pt>
                <c:pt idx="4">
                  <c:v>465.9</c:v>
                </c:pt>
                <c:pt idx="5">
                  <c:v>459.20000000000005</c:v>
                </c:pt>
                <c:pt idx="6">
                  <c:v>440.62000000000006</c:v>
                </c:pt>
                <c:pt idx="7">
                  <c:v>458.09000000000003</c:v>
                </c:pt>
                <c:pt idx="8">
                  <c:v>463.47</c:v>
                </c:pt>
                <c:pt idx="9">
                  <c:v>464.61</c:v>
                </c:pt>
                <c:pt idx="10">
                  <c:v>465.62000000000006</c:v>
                </c:pt>
                <c:pt idx="11">
                  <c:v>453.74000000000007</c:v>
                </c:pt>
                <c:pt idx="12">
                  <c:v>443.92999999999995</c:v>
                </c:pt>
                <c:pt idx="13">
                  <c:v>440.81</c:v>
                </c:pt>
                <c:pt idx="14">
                  <c:v>432.19</c:v>
                </c:pt>
                <c:pt idx="15">
                  <c:v>441.7</c:v>
                </c:pt>
                <c:pt idx="16">
                  <c:v>475.04999999999995</c:v>
                </c:pt>
                <c:pt idx="17">
                  <c:v>465.43999999999994</c:v>
                </c:pt>
                <c:pt idx="18">
                  <c:v>435.55</c:v>
                </c:pt>
                <c:pt idx="19">
                  <c:v>436.13000000000005</c:v>
                </c:pt>
                <c:pt idx="20">
                  <c:v>468.39</c:v>
                </c:pt>
                <c:pt idx="21">
                  <c:v>485.26</c:v>
                </c:pt>
                <c:pt idx="22">
                  <c:v>491.63000000000005</c:v>
                </c:pt>
                <c:pt idx="23">
                  <c:v>463.49</c:v>
                </c:pt>
                <c:pt idx="24">
                  <c:v>486.77000000000004</c:v>
                </c:pt>
                <c:pt idx="25">
                  <c:v>471.29999999999995</c:v>
                </c:pt>
                <c:pt idx="26">
                  <c:v>475.24999999999994</c:v>
                </c:pt>
                <c:pt idx="27">
                  <c:v>483.2</c:v>
                </c:pt>
                <c:pt idx="28">
                  <c:v>488.65000000000003</c:v>
                </c:pt>
                <c:pt idx="29">
                  <c:v>476.29999999999995</c:v>
                </c:pt>
                <c:pt idx="30">
                  <c:v>476.32</c:v>
                </c:pt>
                <c:pt idx="31">
                  <c:v>492.03000000000003</c:v>
                </c:pt>
                <c:pt idx="32">
                  <c:v>485.65000000000003</c:v>
                </c:pt>
                <c:pt idx="33">
                  <c:v>462.1</c:v>
                </c:pt>
                <c:pt idx="34">
                  <c:v>451.15999999999997</c:v>
                </c:pt>
                <c:pt idx="35">
                  <c:v>446.26000000000005</c:v>
                </c:pt>
                <c:pt idx="36">
                  <c:v>446.7</c:v>
                </c:pt>
                <c:pt idx="37">
                  <c:v>450.65</c:v>
                </c:pt>
                <c:pt idx="38">
                  <c:v>495.9</c:v>
                </c:pt>
                <c:pt idx="39">
                  <c:v>483.52999999999992</c:v>
                </c:pt>
                <c:pt idx="40">
                  <c:v>461.12000000000006</c:v>
                </c:pt>
                <c:pt idx="41">
                  <c:v>449</c:v>
                </c:pt>
                <c:pt idx="42">
                  <c:v>437.93999999999994</c:v>
                </c:pt>
                <c:pt idx="43">
                  <c:v>442.59</c:v>
                </c:pt>
                <c:pt idx="44">
                  <c:v>432.16999999999996</c:v>
                </c:pt>
                <c:pt idx="45">
                  <c:v>411.6</c:v>
                </c:pt>
                <c:pt idx="46">
                  <c:v>305.73</c:v>
                </c:pt>
                <c:pt idx="47">
                  <c:v>312.83999999999997</c:v>
                </c:pt>
                <c:pt idx="48">
                  <c:v>326.84000000000003</c:v>
                </c:pt>
                <c:pt idx="49">
                  <c:v>373.52</c:v>
                </c:pt>
                <c:pt idx="50">
                  <c:v>387.96</c:v>
                </c:pt>
                <c:pt idx="51">
                  <c:v>388.9</c:v>
                </c:pt>
                <c:pt idx="52">
                  <c:v>410.97000000000008</c:v>
                </c:pt>
                <c:pt idx="53">
                  <c:v>402.21000000000004</c:v>
                </c:pt>
                <c:pt idx="54">
                  <c:v>418.32999999999993</c:v>
                </c:pt>
                <c:pt idx="55">
                  <c:v>428.15999999999997</c:v>
                </c:pt>
                <c:pt idx="56">
                  <c:v>409.25</c:v>
                </c:pt>
                <c:pt idx="57">
                  <c:v>415.53000000000003</c:v>
                </c:pt>
                <c:pt idx="58">
                  <c:v>411.5</c:v>
                </c:pt>
                <c:pt idx="59">
                  <c:v>416.15999999999997</c:v>
                </c:pt>
                <c:pt idx="60">
                  <c:v>406.63</c:v>
                </c:pt>
                <c:pt idx="61">
                  <c:v>399.77</c:v>
                </c:pt>
                <c:pt idx="62">
                  <c:v>390.45</c:v>
                </c:pt>
                <c:pt idx="63">
                  <c:v>388.15999999999997</c:v>
                </c:pt>
                <c:pt idx="64">
                  <c:v>375.33000000000004</c:v>
                </c:pt>
                <c:pt idx="65">
                  <c:v>389.73</c:v>
                </c:pt>
                <c:pt idx="66">
                  <c:v>358.9</c:v>
                </c:pt>
                <c:pt idx="67">
                  <c:v>360.87</c:v>
                </c:pt>
                <c:pt idx="68">
                  <c:v>361.75</c:v>
                </c:pt>
                <c:pt idx="69">
                  <c:v>368.13</c:v>
                </c:pt>
                <c:pt idx="70">
                  <c:v>353.93</c:v>
                </c:pt>
                <c:pt idx="71">
                  <c:v>342.00000000000006</c:v>
                </c:pt>
                <c:pt idx="72">
                  <c:v>325.49999999999994</c:v>
                </c:pt>
                <c:pt idx="73">
                  <c:v>328.12</c:v>
                </c:pt>
                <c:pt idx="74">
                  <c:v>313.45999999999998</c:v>
                </c:pt>
              </c:numCache>
            </c:numRef>
          </c:val>
          <c:smooth val="0"/>
          <c:extLst>
            <c:ext xmlns:c16="http://schemas.microsoft.com/office/drawing/2014/chart" uri="{C3380CC4-5D6E-409C-BE32-E72D297353CC}">
              <c16:uniqueId val="{00000000-E3CA-4B90-8E7A-3119473F2608}"/>
            </c:ext>
          </c:extLst>
        </c:ser>
        <c:dLbls>
          <c:showLegendKey val="0"/>
          <c:showVal val="0"/>
          <c:showCatName val="0"/>
          <c:showSerName val="0"/>
          <c:showPercent val="0"/>
          <c:showBubbleSize val="0"/>
        </c:dLbls>
        <c:smooth val="0"/>
        <c:axId val="649684783"/>
        <c:axId val="649701007"/>
      </c:lineChart>
      <c:dateAx>
        <c:axId val="649684783"/>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49701007"/>
        <c:crosses val="autoZero"/>
        <c:auto val="1"/>
        <c:lblOffset val="100"/>
        <c:baseTimeUnit val="months"/>
      </c:dateAx>
      <c:valAx>
        <c:axId val="6497010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4968478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Total Group A Crime per 1000 Residents:</a:t>
            </a:r>
          </a:p>
          <a:p>
            <a:pPr>
              <a:defRPr/>
            </a:pPr>
            <a:r>
              <a:rPr lang="en-US" dirty="0"/>
              <a:t>Albemarle vs. Average of Comparable Counties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'Albemarle vs. Comparables'!$A$62</c:f>
              <c:strCache>
                <c:ptCount val="1"/>
                <c:pt idx="0">
                  <c:v>Albemarle</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vs. Comparables'!$B$61:$K$61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'Albemarle vs. Comparables'!$B$62:$K$62</c:f>
              <c:numCache>
                <c:formatCode>#,##0.00</c:formatCode>
                <c:ptCount val="10"/>
                <c:pt idx="0">
                  <c:v>43.878907211420128</c:v>
                </c:pt>
                <c:pt idx="1">
                  <c:v>45.565603371913056</c:v>
                </c:pt>
                <c:pt idx="2">
                  <c:v>44.519656339494922</c:v>
                </c:pt>
                <c:pt idx="3">
                  <c:v>43.207584887340381</c:v>
                </c:pt>
                <c:pt idx="4">
                  <c:v>41.801068911696561</c:v>
                </c:pt>
                <c:pt idx="5">
                  <c:v>39.453280964186561</c:v>
                </c:pt>
                <c:pt idx="6">
                  <c:v>37.822513093824519</c:v>
                </c:pt>
                <c:pt idx="7">
                  <c:v>38.196533056269473</c:v>
                </c:pt>
                <c:pt idx="8">
                  <c:v>36.899000407074041</c:v>
                </c:pt>
                <c:pt idx="9">
                  <c:v>37.789274977277486</c:v>
                </c:pt>
              </c:numCache>
            </c:numRef>
          </c:val>
          <c:smooth val="0"/>
          <c:extLst>
            <c:ext xmlns:c16="http://schemas.microsoft.com/office/drawing/2014/chart" uri="{C3380CC4-5D6E-409C-BE32-E72D297353CC}">
              <c16:uniqueId val="{00000000-7706-4FB5-93F3-C0BE76784D2B}"/>
            </c:ext>
          </c:extLst>
        </c:ser>
        <c:ser>
          <c:idx val="1"/>
          <c:order val="1"/>
          <c:tx>
            <c:strRef>
              <c:f>'Albemarle vs. Comparables'!$A$63</c:f>
              <c:strCache>
                <c:ptCount val="1"/>
                <c:pt idx="0">
                  <c:v>Average of Comparable Counties</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'Albemarle vs. Comparables'!$B$61:$K$61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'Albemarle vs. Comparables'!$B$63:$K$63</c:f>
              <c:numCache>
                <c:formatCode>General</c:formatCode>
                <c:ptCount val="10"/>
                <c:pt idx="0">
                  <c:v>43.2</c:v>
                </c:pt>
                <c:pt idx="1">
                  <c:v>40.72</c:v>
                </c:pt>
                <c:pt idx="2">
                  <c:v>40.56</c:v>
                </c:pt>
                <c:pt idx="3">
                  <c:v>39.46</c:v>
                </c:pt>
                <c:pt idx="4">
                  <c:v>39.479999999999997</c:v>
                </c:pt>
                <c:pt idx="5">
                  <c:v>42.01</c:v>
                </c:pt>
                <c:pt idx="6">
                  <c:v>41.48</c:v>
                </c:pt>
                <c:pt idx="7">
                  <c:v>39.79</c:v>
                </c:pt>
                <c:pt idx="8">
                  <c:v>36.89</c:v>
                </c:pt>
                <c:pt idx="9">
                  <c:v>32.880000000000003</c:v>
                </c:pt>
              </c:numCache>
            </c:numRef>
          </c:val>
          <c:smooth val="0"/>
          <c:extLst>
            <c:ext xmlns:c16="http://schemas.microsoft.com/office/drawing/2014/chart" uri="{C3380CC4-5D6E-409C-BE32-E72D297353CC}">
              <c16:uniqueId val="{00000001-7706-4FB5-93F3-C0BE76784D2B}"/>
            </c:ext>
          </c:extLst>
        </c:ser>
        <c:dLbls>
          <c:showLegendKey val="0"/>
          <c:showVal val="0"/>
          <c:showCatName val="0"/>
          <c:showSerName val="0"/>
          <c:showPercent val="0"/>
          <c:showBubbleSize val="0"/>
        </c:dLbls>
        <c:smooth val="0"/>
        <c:axId val="517723535"/>
        <c:axId val="517732687"/>
      </c:lineChart>
      <c:catAx>
        <c:axId val="517723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7732687"/>
        <c:crosses val="autoZero"/>
        <c:auto val="1"/>
        <c:lblAlgn val="ctr"/>
        <c:lblOffset val="100"/>
        <c:noMultiLvlLbl val="0"/>
      </c:catAx>
      <c:valAx>
        <c:axId val="517732687"/>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77235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Total Group A Crime per 1000 Residents:</a:t>
            </a:r>
          </a:p>
          <a:p>
            <a:pPr>
              <a:defRPr/>
            </a:pPr>
            <a:r>
              <a:rPr lang="en-US" dirty="0"/>
              <a:t>Charlottesville vs. Average of Comparable Cities</a:t>
            </a:r>
          </a:p>
          <a:p>
            <a:pPr>
              <a:defRPr/>
            </a:pPr>
            <a:endParaRPr lang="en-US" dirty="0"/>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'Charlottesville vs. Comparables'!$A$64</c:f>
              <c:strCache>
                <c:ptCount val="1"/>
                <c:pt idx="0">
                  <c:v>Charlottesville</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vs. Comparables'!$B$63:$K$63</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'Charlottesville vs. Comparables'!$B$64:$K$64</c:f>
              <c:numCache>
                <c:formatCode>#,##0.00</c:formatCode>
                <c:ptCount val="10"/>
                <c:pt idx="0">
                  <c:v>92.805005213764289</c:v>
                </c:pt>
                <c:pt idx="1">
                  <c:v>83.842738562512096</c:v>
                </c:pt>
                <c:pt idx="2">
                  <c:v>83.08394198773621</c:v>
                </c:pt>
                <c:pt idx="3">
                  <c:v>76.021572287907048</c:v>
                </c:pt>
                <c:pt idx="4">
                  <c:v>74.239367447168391</c:v>
                </c:pt>
                <c:pt idx="5">
                  <c:v>68.000488480013075</c:v>
                </c:pt>
                <c:pt idx="6">
                  <c:v>66.78030072441706</c:v>
                </c:pt>
                <c:pt idx="7">
                  <c:v>60.531506069417077</c:v>
                </c:pt>
                <c:pt idx="8">
                  <c:v>53.390498918033387</c:v>
                </c:pt>
                <c:pt idx="9">
                  <c:v>60.298752912155663</c:v>
                </c:pt>
              </c:numCache>
            </c:numRef>
          </c:val>
          <c:smooth val="0"/>
          <c:extLst>
            <c:ext xmlns:c16="http://schemas.microsoft.com/office/drawing/2014/chart" uri="{C3380CC4-5D6E-409C-BE32-E72D297353CC}">
              <c16:uniqueId val="{00000000-C971-4B76-BAEA-C76B9F90B6B8}"/>
            </c:ext>
          </c:extLst>
        </c:ser>
        <c:ser>
          <c:idx val="1"/>
          <c:order val="1"/>
          <c:tx>
            <c:strRef>
              <c:f>'Charlottesville vs. Comparables'!$A$65</c:f>
              <c:strCache>
                <c:ptCount val="1"/>
                <c:pt idx="0">
                  <c:v>Average of Comparable Cities</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'Charlottesville vs. Comparables'!$B$63:$K$63</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'Charlottesville vs. Comparables'!$B$65:$K$65</c:f>
              <c:numCache>
                <c:formatCode>General</c:formatCode>
                <c:ptCount val="10"/>
                <c:pt idx="0">
                  <c:v>95.58</c:v>
                </c:pt>
                <c:pt idx="1">
                  <c:v>92.94</c:v>
                </c:pt>
                <c:pt idx="2">
                  <c:v>89.51</c:v>
                </c:pt>
                <c:pt idx="3">
                  <c:v>90.47</c:v>
                </c:pt>
                <c:pt idx="4">
                  <c:v>87.58</c:v>
                </c:pt>
                <c:pt idx="5">
                  <c:v>90.92</c:v>
                </c:pt>
                <c:pt idx="6">
                  <c:v>87.1</c:v>
                </c:pt>
                <c:pt idx="7">
                  <c:v>84.94</c:v>
                </c:pt>
                <c:pt idx="8">
                  <c:v>75.73</c:v>
                </c:pt>
                <c:pt idx="9">
                  <c:v>72.010000000000005</c:v>
                </c:pt>
              </c:numCache>
            </c:numRef>
          </c:val>
          <c:smooth val="0"/>
          <c:extLst>
            <c:ext xmlns:c16="http://schemas.microsoft.com/office/drawing/2014/chart" uri="{C3380CC4-5D6E-409C-BE32-E72D297353CC}">
              <c16:uniqueId val="{00000001-C971-4B76-BAEA-C76B9F90B6B8}"/>
            </c:ext>
          </c:extLst>
        </c:ser>
        <c:dLbls>
          <c:showLegendKey val="0"/>
          <c:showVal val="0"/>
          <c:showCatName val="0"/>
          <c:showSerName val="0"/>
          <c:showPercent val="0"/>
          <c:showBubbleSize val="0"/>
        </c:dLbls>
        <c:smooth val="0"/>
        <c:axId val="397715695"/>
        <c:axId val="397716527"/>
      </c:lineChart>
      <c:catAx>
        <c:axId val="397715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7716527"/>
        <c:crosses val="autoZero"/>
        <c:auto val="1"/>
        <c:lblAlgn val="ctr"/>
        <c:lblOffset val="100"/>
        <c:noMultiLvlLbl val="0"/>
      </c:catAx>
      <c:valAx>
        <c:axId val="3977165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7715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Median value of owner-occupied housing units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Charlottesville</c:v>
                </c:pt>
                <c:pt idx="1">
                  <c:v>Albemarle</c:v>
                </c:pt>
                <c:pt idx="2">
                  <c:v>Virginia</c:v>
                </c:pt>
                <c:pt idx="3">
                  <c:v>U.S.</c:v>
                </c:pt>
              </c:strCache>
            </c:strRef>
          </c:cat>
          <c:val>
            <c:numRef>
              <c:f>Sheet1!$B$2:$E$2</c:f>
              <c:numCache>
                <c:formatCode>"$"#,##0_);[Red]\("$"#,##0\)</c:formatCode>
                <c:ptCount val="4"/>
                <c:pt idx="0">
                  <c:v>329100</c:v>
                </c:pt>
                <c:pt idx="1">
                  <c:v>376000</c:v>
                </c:pt>
                <c:pt idx="2">
                  <c:v>282800</c:v>
                </c:pt>
                <c:pt idx="3">
                  <c:v>229800</c:v>
                </c:pt>
              </c:numCache>
            </c:numRef>
          </c:val>
          <c:extLst>
            <c:ext xmlns:c16="http://schemas.microsoft.com/office/drawing/2014/chart" uri="{C3380CC4-5D6E-409C-BE32-E72D297353CC}">
              <c16:uniqueId val="{00000000-0833-464F-B9E4-36657BF98057}"/>
            </c:ext>
          </c:extLst>
        </c:ser>
        <c:dLbls>
          <c:dLblPos val="outEnd"/>
          <c:showLegendKey val="0"/>
          <c:showVal val="1"/>
          <c:showCatName val="0"/>
          <c:showSerName val="0"/>
          <c:showPercent val="0"/>
          <c:showBubbleSize val="0"/>
        </c:dLbls>
        <c:gapWidth val="219"/>
        <c:overlap val="-27"/>
        <c:axId val="1226988752"/>
        <c:axId val="1226990416"/>
      </c:barChart>
      <c:catAx>
        <c:axId val="1226988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26990416"/>
        <c:crosses val="autoZero"/>
        <c:auto val="1"/>
        <c:lblAlgn val="ctr"/>
        <c:lblOffset val="100"/>
        <c:noMultiLvlLbl val="0"/>
      </c:catAx>
      <c:valAx>
        <c:axId val="122699041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26988752"/>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Difference between Index Crime Rank and Overall Incarceration Rank, by Virginia Regional Jail Footprint</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'IncarcerationCrime Comparison'!$F$1</c:f>
              <c:strCache>
                <c:ptCount val="1"/>
                <c:pt idx="0">
                  <c:v>Incarceration Minus Crime</c:v>
                </c:pt>
              </c:strCache>
            </c:strRef>
          </c:tx>
          <c:spPr>
            <a:solidFill>
              <a:schemeClr val="accent1">
                <a:lumMod val="40000"/>
                <a:lumOff val="60000"/>
              </a:schemeClr>
            </a:solidFill>
            <a:ln>
              <a:noFill/>
            </a:ln>
            <a:effectLst/>
          </c:spPr>
          <c:invertIfNegative val="0"/>
          <c:dPt>
            <c:idx val="10"/>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1-36FB-4499-B513-9AF783F7C81A}"/>
              </c:ext>
            </c:extLst>
          </c:dPt>
          <c:dPt>
            <c:idx val="25"/>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3-36FB-4499-B513-9AF783F7C81A}"/>
              </c:ext>
            </c:extLst>
          </c:dPt>
          <c:cat>
            <c:strRef>
              <c:f>'IncarcerationCrime Comparison'!$E$2:$E$27</c:f>
              <c:strCache>
                <c:ptCount val="26"/>
                <c:pt idx="0">
                  <c:v>Northern Neck </c:v>
                </c:pt>
                <c:pt idx="1">
                  <c:v>Piedmont</c:v>
                </c:pt>
                <c:pt idx="2">
                  <c:v>Meherrin River</c:v>
                </c:pt>
                <c:pt idx="3">
                  <c:v>Botetourt-Craig</c:v>
                </c:pt>
                <c:pt idx="4">
                  <c:v>Eastern Shore</c:v>
                </c:pt>
                <c:pt idx="5">
                  <c:v>Middle Peninsula</c:v>
                </c:pt>
                <c:pt idx="6">
                  <c:v>Rockbridge</c:v>
                </c:pt>
                <c:pt idx="7">
                  <c:v>Alleghany</c:v>
                </c:pt>
                <c:pt idx="8">
                  <c:v>Middle River</c:v>
                </c:pt>
                <c:pt idx="9">
                  <c:v>New River </c:v>
                </c:pt>
                <c:pt idx="10">
                  <c:v>CVRJ</c:v>
                </c:pt>
                <c:pt idx="11">
                  <c:v>Rappahannock/Shenandoah/Warren</c:v>
                </c:pt>
                <c:pt idx="12">
                  <c:v>Southwest Virginia</c:v>
                </c:pt>
                <c:pt idx="13">
                  <c:v>Southside</c:v>
                </c:pt>
                <c:pt idx="14">
                  <c:v>Blue Ridge</c:v>
                </c:pt>
                <c:pt idx="15">
                  <c:v>Pamunkey </c:v>
                </c:pt>
                <c:pt idx="16">
                  <c:v>Rappahannock</c:v>
                </c:pt>
                <c:pt idx="17">
                  <c:v>Western Tidewater</c:v>
                </c:pt>
                <c:pt idx="18">
                  <c:v>Northwestern</c:v>
                </c:pt>
                <c:pt idx="19">
                  <c:v>Virginia Peninsula</c:v>
                </c:pt>
                <c:pt idx="20">
                  <c:v>Western Virginia </c:v>
                </c:pt>
                <c:pt idx="21">
                  <c:v>Prince William-Manassas </c:v>
                </c:pt>
                <c:pt idx="22">
                  <c:v>Hampton Roads </c:v>
                </c:pt>
                <c:pt idx="23">
                  <c:v>Riverside </c:v>
                </c:pt>
                <c:pt idx="24">
                  <c:v>Henrico</c:v>
                </c:pt>
                <c:pt idx="25">
                  <c:v>ACRJ</c:v>
                </c:pt>
              </c:strCache>
            </c:strRef>
          </c:cat>
          <c:val>
            <c:numRef>
              <c:f>'IncarcerationCrime Comparison'!$F$2:$F$27</c:f>
              <c:numCache>
                <c:formatCode>General</c:formatCode>
                <c:ptCount val="26"/>
                <c:pt idx="0">
                  <c:v>24</c:v>
                </c:pt>
                <c:pt idx="1">
                  <c:v>18</c:v>
                </c:pt>
                <c:pt idx="2">
                  <c:v>17</c:v>
                </c:pt>
                <c:pt idx="3">
                  <c:v>8</c:v>
                </c:pt>
                <c:pt idx="4">
                  <c:v>7</c:v>
                </c:pt>
                <c:pt idx="5">
                  <c:v>6</c:v>
                </c:pt>
                <c:pt idx="6">
                  <c:v>6</c:v>
                </c:pt>
                <c:pt idx="7">
                  <c:v>5</c:v>
                </c:pt>
                <c:pt idx="8">
                  <c:v>4</c:v>
                </c:pt>
                <c:pt idx="9">
                  <c:v>4</c:v>
                </c:pt>
                <c:pt idx="10">
                  <c:v>2</c:v>
                </c:pt>
                <c:pt idx="11">
                  <c:v>2</c:v>
                </c:pt>
                <c:pt idx="12">
                  <c:v>2</c:v>
                </c:pt>
                <c:pt idx="13">
                  <c:v>1</c:v>
                </c:pt>
                <c:pt idx="14">
                  <c:v>0</c:v>
                </c:pt>
                <c:pt idx="15">
                  <c:v>-3</c:v>
                </c:pt>
                <c:pt idx="16">
                  <c:v>-3</c:v>
                </c:pt>
                <c:pt idx="17">
                  <c:v>-5</c:v>
                </c:pt>
                <c:pt idx="18">
                  <c:v>-6</c:v>
                </c:pt>
                <c:pt idx="19">
                  <c:v>-8</c:v>
                </c:pt>
                <c:pt idx="20">
                  <c:v>-8</c:v>
                </c:pt>
                <c:pt idx="21">
                  <c:v>-10</c:v>
                </c:pt>
                <c:pt idx="22">
                  <c:v>-14</c:v>
                </c:pt>
                <c:pt idx="23">
                  <c:v>-15</c:v>
                </c:pt>
                <c:pt idx="24">
                  <c:v>-16</c:v>
                </c:pt>
                <c:pt idx="25">
                  <c:v>-18</c:v>
                </c:pt>
              </c:numCache>
            </c:numRef>
          </c:val>
          <c:extLst>
            <c:ext xmlns:c16="http://schemas.microsoft.com/office/drawing/2014/chart" uri="{C3380CC4-5D6E-409C-BE32-E72D297353CC}">
              <c16:uniqueId val="{00000004-36FB-4499-B513-9AF783F7C81A}"/>
            </c:ext>
          </c:extLst>
        </c:ser>
        <c:dLbls>
          <c:showLegendKey val="0"/>
          <c:showVal val="0"/>
          <c:showCatName val="0"/>
          <c:showSerName val="0"/>
          <c:showPercent val="0"/>
          <c:showBubbleSize val="0"/>
        </c:dLbls>
        <c:gapWidth val="219"/>
        <c:overlap val="-27"/>
        <c:axId val="611194719"/>
        <c:axId val="611209695"/>
      </c:barChart>
      <c:catAx>
        <c:axId val="611194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11209695"/>
        <c:crosses val="autoZero"/>
        <c:auto val="1"/>
        <c:lblAlgn val="ctr"/>
        <c:lblOffset val="100"/>
        <c:noMultiLvlLbl val="0"/>
      </c:catAx>
      <c:valAx>
        <c:axId val="6112096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11194719"/>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600" dirty="0"/>
              <a:t>Albemarle Bookings by Charge Level (2011-2021)</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'Albemarle Bookings'!$A$5</c:f>
              <c:strCache>
                <c:ptCount val="1"/>
                <c:pt idx="0">
                  <c:v>Albemarle Felony Bookings</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Bookings'!$B$4:$L$4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Bookings'!$B$5:$L$5</c:f>
              <c:numCache>
                <c:formatCode>General</c:formatCode>
                <c:ptCount val="11"/>
                <c:pt idx="0">
                  <c:v>850</c:v>
                </c:pt>
                <c:pt idx="1">
                  <c:v>906</c:v>
                </c:pt>
                <c:pt idx="2">
                  <c:v>1061</c:v>
                </c:pt>
                <c:pt idx="3">
                  <c:v>1187</c:v>
                </c:pt>
                <c:pt idx="4">
                  <c:v>1382</c:v>
                </c:pt>
                <c:pt idx="5">
                  <c:v>1459</c:v>
                </c:pt>
                <c:pt idx="6">
                  <c:v>1445</c:v>
                </c:pt>
                <c:pt idx="7">
                  <c:v>1531</c:v>
                </c:pt>
                <c:pt idx="8">
                  <c:v>1541</c:v>
                </c:pt>
                <c:pt idx="9">
                  <c:v>1109</c:v>
                </c:pt>
                <c:pt idx="10">
                  <c:v>982</c:v>
                </c:pt>
              </c:numCache>
            </c:numRef>
          </c:val>
          <c:smooth val="0"/>
          <c:extLst>
            <c:ext xmlns:c16="http://schemas.microsoft.com/office/drawing/2014/chart" uri="{C3380CC4-5D6E-409C-BE32-E72D297353CC}">
              <c16:uniqueId val="{00000000-1836-4167-98DA-6478A85A6E46}"/>
            </c:ext>
          </c:extLst>
        </c:ser>
        <c:ser>
          <c:idx val="1"/>
          <c:order val="1"/>
          <c:tx>
            <c:strRef>
              <c:f>'Albemarle Bookings'!$A$6</c:f>
              <c:strCache>
                <c:ptCount val="1"/>
                <c:pt idx="0">
                  <c:v>Albemarle Misdemeanor Bookings</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'Albemarle Bookings'!$B$4:$L$4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Bookings'!$B$6:$L$6</c:f>
              <c:numCache>
                <c:formatCode>General</c:formatCode>
                <c:ptCount val="11"/>
                <c:pt idx="0">
                  <c:v>1919</c:v>
                </c:pt>
                <c:pt idx="1">
                  <c:v>1914</c:v>
                </c:pt>
                <c:pt idx="2">
                  <c:v>1908</c:v>
                </c:pt>
                <c:pt idx="3">
                  <c:v>2273</c:v>
                </c:pt>
                <c:pt idx="4">
                  <c:v>2268</c:v>
                </c:pt>
                <c:pt idx="5">
                  <c:v>2215</c:v>
                </c:pt>
                <c:pt idx="6">
                  <c:v>2090</c:v>
                </c:pt>
                <c:pt idx="7">
                  <c:v>2417</c:v>
                </c:pt>
                <c:pt idx="8">
                  <c:v>2208</c:v>
                </c:pt>
                <c:pt idx="9">
                  <c:v>1387</c:v>
                </c:pt>
                <c:pt idx="10">
                  <c:v>1331</c:v>
                </c:pt>
              </c:numCache>
            </c:numRef>
          </c:val>
          <c:smooth val="0"/>
          <c:extLst>
            <c:ext xmlns:c16="http://schemas.microsoft.com/office/drawing/2014/chart" uri="{C3380CC4-5D6E-409C-BE32-E72D297353CC}">
              <c16:uniqueId val="{00000001-1836-4167-98DA-6478A85A6E46}"/>
            </c:ext>
          </c:extLst>
        </c:ser>
        <c:dLbls>
          <c:showLegendKey val="0"/>
          <c:showVal val="0"/>
          <c:showCatName val="0"/>
          <c:showSerName val="0"/>
          <c:showPercent val="0"/>
          <c:showBubbleSize val="0"/>
        </c:dLbls>
        <c:smooth val="0"/>
        <c:axId val="453324296"/>
        <c:axId val="453320768"/>
      </c:lineChart>
      <c:catAx>
        <c:axId val="45332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53320768"/>
        <c:crosses val="autoZero"/>
        <c:auto val="1"/>
        <c:lblAlgn val="ctr"/>
        <c:lblOffset val="100"/>
        <c:noMultiLvlLbl val="0"/>
      </c:catAx>
      <c:valAx>
        <c:axId val="453320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53324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pPr>
      <a:endParaRPr lang="en-US"/>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r>
              <a:rPr lang="en-US" sz="1600" dirty="0"/>
              <a:t>Charlottesville Bookings by Charge Level (2011-2021)</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'Charlottesville Bookings'!$A$5</c:f>
              <c:strCache>
                <c:ptCount val="1"/>
                <c:pt idx="0">
                  <c:v>Charlottesville Felony Bookings</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Bookings'!$B$4:$L$4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Bookings'!$B$5:$L$5</c:f>
              <c:numCache>
                <c:formatCode>General</c:formatCode>
                <c:ptCount val="11"/>
                <c:pt idx="0">
                  <c:v>1013</c:v>
                </c:pt>
                <c:pt idx="1">
                  <c:v>897</c:v>
                </c:pt>
                <c:pt idx="2">
                  <c:v>1043</c:v>
                </c:pt>
                <c:pt idx="3">
                  <c:v>1218</c:v>
                </c:pt>
                <c:pt idx="4">
                  <c:v>1308</c:v>
                </c:pt>
                <c:pt idx="5">
                  <c:v>1289</c:v>
                </c:pt>
                <c:pt idx="6">
                  <c:v>1426</c:v>
                </c:pt>
                <c:pt idx="7">
                  <c:v>1186</c:v>
                </c:pt>
                <c:pt idx="8">
                  <c:v>1040</c:v>
                </c:pt>
                <c:pt idx="9">
                  <c:v>926</c:v>
                </c:pt>
                <c:pt idx="10">
                  <c:v>981</c:v>
                </c:pt>
              </c:numCache>
            </c:numRef>
          </c:val>
          <c:smooth val="0"/>
          <c:extLst>
            <c:ext xmlns:c16="http://schemas.microsoft.com/office/drawing/2014/chart" uri="{C3380CC4-5D6E-409C-BE32-E72D297353CC}">
              <c16:uniqueId val="{00000000-EEE2-44E2-AB89-4D09803CE26E}"/>
            </c:ext>
          </c:extLst>
        </c:ser>
        <c:ser>
          <c:idx val="1"/>
          <c:order val="1"/>
          <c:tx>
            <c:strRef>
              <c:f>'Charlottesville Bookings'!$A$6</c:f>
              <c:strCache>
                <c:ptCount val="1"/>
                <c:pt idx="0">
                  <c:v>Charlottesville Misdemeanor Bookings</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'Charlottesville Bookings'!$B$4:$L$4</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Bookings'!$B$6:$L$6</c:f>
              <c:numCache>
                <c:formatCode>General</c:formatCode>
                <c:ptCount val="11"/>
                <c:pt idx="0">
                  <c:v>2182</c:v>
                </c:pt>
                <c:pt idx="1">
                  <c:v>1833</c:v>
                </c:pt>
                <c:pt idx="2">
                  <c:v>1815</c:v>
                </c:pt>
                <c:pt idx="3">
                  <c:v>2070</c:v>
                </c:pt>
                <c:pt idx="4">
                  <c:v>1964</c:v>
                </c:pt>
                <c:pt idx="5">
                  <c:v>2084</c:v>
                </c:pt>
                <c:pt idx="6">
                  <c:v>2200</c:v>
                </c:pt>
                <c:pt idx="7">
                  <c:v>1742</c:v>
                </c:pt>
                <c:pt idx="8">
                  <c:v>1396</c:v>
                </c:pt>
                <c:pt idx="9">
                  <c:v>1059</c:v>
                </c:pt>
                <c:pt idx="10">
                  <c:v>1078</c:v>
                </c:pt>
              </c:numCache>
            </c:numRef>
          </c:val>
          <c:smooth val="0"/>
          <c:extLst>
            <c:ext xmlns:c16="http://schemas.microsoft.com/office/drawing/2014/chart" uri="{C3380CC4-5D6E-409C-BE32-E72D297353CC}">
              <c16:uniqueId val="{00000001-EEE2-44E2-AB89-4D09803CE26E}"/>
            </c:ext>
          </c:extLst>
        </c:ser>
        <c:dLbls>
          <c:showLegendKey val="0"/>
          <c:showVal val="0"/>
          <c:showCatName val="0"/>
          <c:showSerName val="0"/>
          <c:showPercent val="0"/>
          <c:showBubbleSize val="0"/>
        </c:dLbls>
        <c:smooth val="0"/>
        <c:axId val="453323120"/>
        <c:axId val="453321160"/>
      </c:lineChart>
      <c:catAx>
        <c:axId val="453323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321160"/>
        <c:crosses val="autoZero"/>
        <c:auto val="1"/>
        <c:lblAlgn val="ctr"/>
        <c:lblOffset val="100"/>
        <c:noMultiLvlLbl val="0"/>
      </c:catAx>
      <c:valAx>
        <c:axId val="453321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323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900"/>
      </a:pPr>
      <a:endParaRPr lang="en-US"/>
    </a:p>
  </c:txPr>
  <c:externalData r:id="rId3">
    <c:autoUpdate val="0"/>
  </c:externalData>
  <c:userShapes r:id="rId4"/>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Albemarle Bed Day Expenditures by Race</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742047271675456"/>
          <c:y val="0.1164540653932193"/>
          <c:w val="0.87325674433591416"/>
          <c:h val="0.66968573804195397"/>
        </c:manualLayout>
      </c:layout>
      <c:lineChart>
        <c:grouping val="standard"/>
        <c:varyColors val="0"/>
        <c:ser>
          <c:idx val="0"/>
          <c:order val="0"/>
          <c:tx>
            <c:strRef>
              <c:f>'Albemarle ALOS &amp; BDE'!$A$23</c:f>
              <c:strCache>
                <c:ptCount val="1"/>
                <c:pt idx="0">
                  <c:v>Albemarle Black BDE</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ALOS &amp; BDE'!$B$22:$L$22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ALOS &amp; BDE'!$B$23:$L$23</c:f>
              <c:numCache>
                <c:formatCode>General</c:formatCode>
                <c:ptCount val="11"/>
                <c:pt idx="0">
                  <c:v>23943</c:v>
                </c:pt>
                <c:pt idx="1">
                  <c:v>35346</c:v>
                </c:pt>
                <c:pt idx="2">
                  <c:v>22236</c:v>
                </c:pt>
                <c:pt idx="3">
                  <c:v>20729</c:v>
                </c:pt>
                <c:pt idx="4">
                  <c:v>36825</c:v>
                </c:pt>
                <c:pt idx="5">
                  <c:v>29183</c:v>
                </c:pt>
                <c:pt idx="6">
                  <c:v>26932</c:v>
                </c:pt>
                <c:pt idx="7">
                  <c:v>25896</c:v>
                </c:pt>
                <c:pt idx="8">
                  <c:v>30244</c:v>
                </c:pt>
                <c:pt idx="9">
                  <c:v>20474</c:v>
                </c:pt>
                <c:pt idx="10">
                  <c:v>21399</c:v>
                </c:pt>
              </c:numCache>
            </c:numRef>
          </c:val>
          <c:smooth val="0"/>
          <c:extLst>
            <c:ext xmlns:c16="http://schemas.microsoft.com/office/drawing/2014/chart" uri="{C3380CC4-5D6E-409C-BE32-E72D297353CC}">
              <c16:uniqueId val="{00000000-A496-450F-9121-2DE952F6A856}"/>
            </c:ext>
          </c:extLst>
        </c:ser>
        <c:ser>
          <c:idx val="1"/>
          <c:order val="1"/>
          <c:tx>
            <c:strRef>
              <c:f>'Albemarle ALOS &amp; BDE'!$A$24</c:f>
              <c:strCache>
                <c:ptCount val="1"/>
                <c:pt idx="0">
                  <c:v>Albemarle White BDE</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'Albemarle ALOS &amp; BDE'!$B$22:$L$22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ALOS &amp; BDE'!$B$24:$L$24</c:f>
              <c:numCache>
                <c:formatCode>General</c:formatCode>
                <c:ptCount val="11"/>
                <c:pt idx="0">
                  <c:v>42710</c:v>
                </c:pt>
                <c:pt idx="1">
                  <c:v>32421</c:v>
                </c:pt>
                <c:pt idx="2">
                  <c:v>31777</c:v>
                </c:pt>
                <c:pt idx="3">
                  <c:v>29405</c:v>
                </c:pt>
                <c:pt idx="4">
                  <c:v>34093</c:v>
                </c:pt>
                <c:pt idx="5">
                  <c:v>41364</c:v>
                </c:pt>
                <c:pt idx="6">
                  <c:v>43989</c:v>
                </c:pt>
                <c:pt idx="7">
                  <c:v>40905</c:v>
                </c:pt>
                <c:pt idx="8">
                  <c:v>48514</c:v>
                </c:pt>
                <c:pt idx="9">
                  <c:v>33012</c:v>
                </c:pt>
                <c:pt idx="10">
                  <c:v>38957</c:v>
                </c:pt>
              </c:numCache>
            </c:numRef>
          </c:val>
          <c:smooth val="0"/>
          <c:extLst>
            <c:ext xmlns:c16="http://schemas.microsoft.com/office/drawing/2014/chart" uri="{C3380CC4-5D6E-409C-BE32-E72D297353CC}">
              <c16:uniqueId val="{00000001-A496-450F-9121-2DE952F6A856}"/>
            </c:ext>
          </c:extLst>
        </c:ser>
        <c:dLbls>
          <c:showLegendKey val="0"/>
          <c:showVal val="0"/>
          <c:showCatName val="0"/>
          <c:showSerName val="0"/>
          <c:showPercent val="0"/>
          <c:showBubbleSize val="0"/>
        </c:dLbls>
        <c:smooth val="0"/>
        <c:axId val="849126592"/>
        <c:axId val="849130904"/>
      </c:lineChart>
      <c:catAx>
        <c:axId val="84912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9130904"/>
        <c:crosses val="autoZero"/>
        <c:auto val="1"/>
        <c:lblAlgn val="ctr"/>
        <c:lblOffset val="100"/>
        <c:noMultiLvlLbl val="0"/>
      </c:catAx>
      <c:valAx>
        <c:axId val="849130904"/>
        <c:scaling>
          <c:orientation val="minMax"/>
          <c:max val="7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9126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userShapes r:id="rId4"/>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Charlottesville Bed Day Expenditures by Race</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621168587113251"/>
          <c:y val="0.11353542289750877"/>
          <c:w val="0.8721272185140625"/>
          <c:h val="0.66968573804195397"/>
        </c:manualLayout>
      </c:layout>
      <c:lineChart>
        <c:grouping val="standard"/>
        <c:varyColors val="0"/>
        <c:ser>
          <c:idx val="0"/>
          <c:order val="0"/>
          <c:tx>
            <c:strRef>
              <c:f>'Charlottesville ALOS &amp; BDE'!$A$23</c:f>
              <c:strCache>
                <c:ptCount val="1"/>
                <c:pt idx="0">
                  <c:v>Charlottesville Black BDE</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'Charlottesville ALOS &amp; BDE'!$B$22:$L$22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ALOS &amp; BDE'!$B$23:$L$23</c:f>
              <c:numCache>
                <c:formatCode>General</c:formatCode>
                <c:ptCount val="11"/>
                <c:pt idx="0">
                  <c:v>57164</c:v>
                </c:pt>
                <c:pt idx="1">
                  <c:v>60077</c:v>
                </c:pt>
                <c:pt idx="2">
                  <c:v>62663</c:v>
                </c:pt>
                <c:pt idx="3">
                  <c:v>50552</c:v>
                </c:pt>
                <c:pt idx="4">
                  <c:v>54462</c:v>
                </c:pt>
                <c:pt idx="5">
                  <c:v>58884</c:v>
                </c:pt>
                <c:pt idx="6">
                  <c:v>55719</c:v>
                </c:pt>
                <c:pt idx="7">
                  <c:v>44469</c:v>
                </c:pt>
                <c:pt idx="8">
                  <c:v>39071</c:v>
                </c:pt>
                <c:pt idx="9">
                  <c:v>31794</c:v>
                </c:pt>
                <c:pt idx="10">
                  <c:v>34467</c:v>
                </c:pt>
              </c:numCache>
            </c:numRef>
          </c:val>
          <c:smooth val="0"/>
          <c:extLst>
            <c:ext xmlns:c16="http://schemas.microsoft.com/office/drawing/2014/chart" uri="{C3380CC4-5D6E-409C-BE32-E72D297353CC}">
              <c16:uniqueId val="{00000000-2514-45F8-807A-39429BDD19E9}"/>
            </c:ext>
          </c:extLst>
        </c:ser>
        <c:ser>
          <c:idx val="1"/>
          <c:order val="1"/>
          <c:tx>
            <c:strRef>
              <c:f>'Charlottesville ALOS &amp; BDE'!$A$24</c:f>
              <c:strCache>
                <c:ptCount val="1"/>
                <c:pt idx="0">
                  <c:v>Charlottesville White BDE</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'Charlottesville ALOS &amp; BDE'!$B$22:$L$22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'Charlottesville ALOS &amp; BDE'!$B$24:$L$24</c:f>
              <c:numCache>
                <c:formatCode>General</c:formatCode>
                <c:ptCount val="11"/>
                <c:pt idx="0">
                  <c:v>27609</c:v>
                </c:pt>
                <c:pt idx="1">
                  <c:v>33479</c:v>
                </c:pt>
                <c:pt idx="2">
                  <c:v>24585</c:v>
                </c:pt>
                <c:pt idx="3">
                  <c:v>20972</c:v>
                </c:pt>
                <c:pt idx="4">
                  <c:v>22168</c:v>
                </c:pt>
                <c:pt idx="5">
                  <c:v>27449</c:v>
                </c:pt>
                <c:pt idx="6">
                  <c:v>26395</c:v>
                </c:pt>
                <c:pt idx="7">
                  <c:v>24021</c:v>
                </c:pt>
                <c:pt idx="8">
                  <c:v>20016</c:v>
                </c:pt>
                <c:pt idx="9">
                  <c:v>15260</c:v>
                </c:pt>
                <c:pt idx="10">
                  <c:v>17821</c:v>
                </c:pt>
              </c:numCache>
            </c:numRef>
          </c:val>
          <c:smooth val="0"/>
          <c:extLst>
            <c:ext xmlns:c16="http://schemas.microsoft.com/office/drawing/2014/chart" uri="{C3380CC4-5D6E-409C-BE32-E72D297353CC}">
              <c16:uniqueId val="{00000001-2514-45F8-807A-39429BDD19E9}"/>
            </c:ext>
          </c:extLst>
        </c:ser>
        <c:dLbls>
          <c:showLegendKey val="0"/>
          <c:showVal val="0"/>
          <c:showCatName val="0"/>
          <c:showSerName val="0"/>
          <c:showPercent val="0"/>
          <c:showBubbleSize val="0"/>
        </c:dLbls>
        <c:smooth val="0"/>
        <c:axId val="947860648"/>
        <c:axId val="947868096"/>
      </c:lineChart>
      <c:catAx>
        <c:axId val="94786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47868096"/>
        <c:crosses val="autoZero"/>
        <c:auto val="1"/>
        <c:lblAlgn val="ctr"/>
        <c:lblOffset val="100"/>
        <c:noMultiLvlLbl val="0"/>
      </c:catAx>
      <c:valAx>
        <c:axId val="947868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4786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userShapes r:id="rId4"/>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Percentage Change in Charlottesville Intakes by Age Group (2011-2021)</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'Charlottesville Intakes'!$N$13</c:f>
              <c:strCache>
                <c:ptCount val="1"/>
                <c:pt idx="0">
                  <c:v>Age 18-24</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Intakes'!$O$12</c:f>
              <c:strCache>
                <c:ptCount val="1"/>
                <c:pt idx="0">
                  <c:v>% Change 2011 to 2021</c:v>
                </c:pt>
              </c:strCache>
            </c:strRef>
          </c:cat>
          <c:val>
            <c:numRef>
              <c:f>'Charlottesville Intakes'!$O$13</c:f>
              <c:numCache>
                <c:formatCode>0%</c:formatCode>
                <c:ptCount val="1"/>
                <c:pt idx="0">
                  <c:v>-0.65</c:v>
                </c:pt>
              </c:numCache>
            </c:numRef>
          </c:val>
          <c:extLst>
            <c:ext xmlns:c16="http://schemas.microsoft.com/office/drawing/2014/chart" uri="{C3380CC4-5D6E-409C-BE32-E72D297353CC}">
              <c16:uniqueId val="{00000000-B834-4F3C-8E41-F9B0C721D4B1}"/>
            </c:ext>
          </c:extLst>
        </c:ser>
        <c:ser>
          <c:idx val="1"/>
          <c:order val="1"/>
          <c:tx>
            <c:strRef>
              <c:f>'Charlottesville Intakes'!$N$14</c:f>
              <c:strCache>
                <c:ptCount val="1"/>
                <c:pt idx="0">
                  <c:v>Age 25-29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Intakes'!$O$12</c:f>
              <c:strCache>
                <c:ptCount val="1"/>
                <c:pt idx="0">
                  <c:v>% Change 2011 to 2021</c:v>
                </c:pt>
              </c:strCache>
            </c:strRef>
          </c:cat>
          <c:val>
            <c:numRef>
              <c:f>'Charlottesville Intakes'!$O$14</c:f>
              <c:numCache>
                <c:formatCode>0%</c:formatCode>
                <c:ptCount val="1"/>
                <c:pt idx="0">
                  <c:v>-0.35</c:v>
                </c:pt>
              </c:numCache>
            </c:numRef>
          </c:val>
          <c:extLst>
            <c:ext xmlns:c16="http://schemas.microsoft.com/office/drawing/2014/chart" uri="{C3380CC4-5D6E-409C-BE32-E72D297353CC}">
              <c16:uniqueId val="{00000001-B834-4F3C-8E41-F9B0C721D4B1}"/>
            </c:ext>
          </c:extLst>
        </c:ser>
        <c:ser>
          <c:idx val="2"/>
          <c:order val="2"/>
          <c:tx>
            <c:strRef>
              <c:f>'Charlottesville Intakes'!$N$15</c:f>
              <c:strCache>
                <c:ptCount val="1"/>
                <c:pt idx="0">
                  <c:v>Age 30-39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Intakes'!$O$12</c:f>
              <c:strCache>
                <c:ptCount val="1"/>
                <c:pt idx="0">
                  <c:v>% Change 2011 to 2021</c:v>
                </c:pt>
              </c:strCache>
            </c:strRef>
          </c:cat>
          <c:val>
            <c:numRef>
              <c:f>'Charlottesville Intakes'!$O$15</c:f>
              <c:numCache>
                <c:formatCode>0%</c:formatCode>
                <c:ptCount val="1"/>
                <c:pt idx="0">
                  <c:v>-7.0000000000000007E-2</c:v>
                </c:pt>
              </c:numCache>
            </c:numRef>
          </c:val>
          <c:extLst>
            <c:ext xmlns:c16="http://schemas.microsoft.com/office/drawing/2014/chart" uri="{C3380CC4-5D6E-409C-BE32-E72D297353CC}">
              <c16:uniqueId val="{00000002-B834-4F3C-8E41-F9B0C721D4B1}"/>
            </c:ext>
          </c:extLst>
        </c:ser>
        <c:ser>
          <c:idx val="3"/>
          <c:order val="3"/>
          <c:tx>
            <c:strRef>
              <c:f>'Charlottesville Intakes'!$N$16</c:f>
              <c:strCache>
                <c:ptCount val="1"/>
                <c:pt idx="0">
                  <c:v>Age 40-49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Intakes'!$O$12</c:f>
              <c:strCache>
                <c:ptCount val="1"/>
                <c:pt idx="0">
                  <c:v>% Change 2011 to 2021</c:v>
                </c:pt>
              </c:strCache>
            </c:strRef>
          </c:cat>
          <c:val>
            <c:numRef>
              <c:f>'Charlottesville Intakes'!$O$16</c:f>
              <c:numCache>
                <c:formatCode>0%</c:formatCode>
                <c:ptCount val="1"/>
                <c:pt idx="0">
                  <c:v>-0.53</c:v>
                </c:pt>
              </c:numCache>
            </c:numRef>
          </c:val>
          <c:extLst>
            <c:ext xmlns:c16="http://schemas.microsoft.com/office/drawing/2014/chart" uri="{C3380CC4-5D6E-409C-BE32-E72D297353CC}">
              <c16:uniqueId val="{00000003-B834-4F3C-8E41-F9B0C721D4B1}"/>
            </c:ext>
          </c:extLst>
        </c:ser>
        <c:ser>
          <c:idx val="4"/>
          <c:order val="4"/>
          <c:tx>
            <c:strRef>
              <c:f>'Charlottesville Intakes'!$N$17</c:f>
              <c:strCache>
                <c:ptCount val="1"/>
                <c:pt idx="0">
                  <c:v>Age 50+</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Intakes'!$O$12</c:f>
              <c:strCache>
                <c:ptCount val="1"/>
                <c:pt idx="0">
                  <c:v>% Change 2011 to 2021</c:v>
                </c:pt>
              </c:strCache>
            </c:strRef>
          </c:cat>
          <c:val>
            <c:numRef>
              <c:f>'Charlottesville Intakes'!$O$17</c:f>
              <c:numCache>
                <c:formatCode>0%</c:formatCode>
                <c:ptCount val="1"/>
                <c:pt idx="0">
                  <c:v>-0.26</c:v>
                </c:pt>
              </c:numCache>
            </c:numRef>
          </c:val>
          <c:extLst>
            <c:ext xmlns:c16="http://schemas.microsoft.com/office/drawing/2014/chart" uri="{C3380CC4-5D6E-409C-BE32-E72D297353CC}">
              <c16:uniqueId val="{00000004-B834-4F3C-8E41-F9B0C721D4B1}"/>
            </c:ext>
          </c:extLst>
        </c:ser>
        <c:dLbls>
          <c:showLegendKey val="0"/>
          <c:showVal val="0"/>
          <c:showCatName val="0"/>
          <c:showSerName val="0"/>
          <c:showPercent val="0"/>
          <c:showBubbleSize val="0"/>
        </c:dLbls>
        <c:gapWidth val="219"/>
        <c:overlap val="-27"/>
        <c:axId val="228933503"/>
        <c:axId val="228935167"/>
      </c:barChart>
      <c:catAx>
        <c:axId val="228933503"/>
        <c:scaling>
          <c:orientation val="minMax"/>
        </c:scaling>
        <c:delete val="1"/>
        <c:axPos val="b"/>
        <c:numFmt formatCode="General" sourceLinked="1"/>
        <c:majorTickMark val="none"/>
        <c:minorTickMark val="none"/>
        <c:tickLblPos val="nextTo"/>
        <c:crossAx val="228935167"/>
        <c:crosses val="autoZero"/>
        <c:auto val="1"/>
        <c:lblAlgn val="ctr"/>
        <c:lblOffset val="100"/>
        <c:noMultiLvlLbl val="0"/>
      </c:catAx>
      <c:valAx>
        <c:axId val="228935167"/>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89335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Percent Change in Albemarle Intakes by Age Group (2011-2021)</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'Albemarle Intakes'!$A$27</c:f>
              <c:strCache>
                <c:ptCount val="1"/>
                <c:pt idx="0">
                  <c:v>Age 18-24</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Intakes'!$B$26</c:f>
              <c:strCache>
                <c:ptCount val="1"/>
                <c:pt idx="0">
                  <c:v>% Change 2011 to 2021</c:v>
                </c:pt>
              </c:strCache>
            </c:strRef>
          </c:cat>
          <c:val>
            <c:numRef>
              <c:f>'Albemarle Intakes'!$B$27</c:f>
              <c:numCache>
                <c:formatCode>0%</c:formatCode>
                <c:ptCount val="1"/>
                <c:pt idx="0">
                  <c:v>-0.59</c:v>
                </c:pt>
              </c:numCache>
            </c:numRef>
          </c:val>
          <c:extLst>
            <c:ext xmlns:c16="http://schemas.microsoft.com/office/drawing/2014/chart" uri="{C3380CC4-5D6E-409C-BE32-E72D297353CC}">
              <c16:uniqueId val="{00000000-5DE1-4442-B086-228D4177DE9D}"/>
            </c:ext>
          </c:extLst>
        </c:ser>
        <c:ser>
          <c:idx val="1"/>
          <c:order val="1"/>
          <c:tx>
            <c:strRef>
              <c:f>'Albemarle Intakes'!$A$28</c:f>
              <c:strCache>
                <c:ptCount val="1"/>
                <c:pt idx="0">
                  <c:v>Age 25-29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Intakes'!$B$26</c:f>
              <c:strCache>
                <c:ptCount val="1"/>
                <c:pt idx="0">
                  <c:v>% Change 2011 to 2021</c:v>
                </c:pt>
              </c:strCache>
            </c:strRef>
          </c:cat>
          <c:val>
            <c:numRef>
              <c:f>'Albemarle Intakes'!$B$28</c:f>
              <c:numCache>
                <c:formatCode>0%</c:formatCode>
                <c:ptCount val="1"/>
                <c:pt idx="0">
                  <c:v>-0.2</c:v>
                </c:pt>
              </c:numCache>
            </c:numRef>
          </c:val>
          <c:extLst>
            <c:ext xmlns:c16="http://schemas.microsoft.com/office/drawing/2014/chart" uri="{C3380CC4-5D6E-409C-BE32-E72D297353CC}">
              <c16:uniqueId val="{00000001-5DE1-4442-B086-228D4177DE9D}"/>
            </c:ext>
          </c:extLst>
        </c:ser>
        <c:ser>
          <c:idx val="2"/>
          <c:order val="2"/>
          <c:tx>
            <c:strRef>
              <c:f>'Albemarle Intakes'!$A$29</c:f>
              <c:strCache>
                <c:ptCount val="1"/>
                <c:pt idx="0">
                  <c:v>Age 30-39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Intakes'!$B$26</c:f>
              <c:strCache>
                <c:ptCount val="1"/>
                <c:pt idx="0">
                  <c:v>% Change 2011 to 2021</c:v>
                </c:pt>
              </c:strCache>
            </c:strRef>
          </c:cat>
          <c:val>
            <c:numRef>
              <c:f>'Albemarle Intakes'!$B$29</c:f>
              <c:numCache>
                <c:formatCode>0%</c:formatCode>
                <c:ptCount val="1"/>
                <c:pt idx="0">
                  <c:v>0.13</c:v>
                </c:pt>
              </c:numCache>
            </c:numRef>
          </c:val>
          <c:extLst>
            <c:ext xmlns:c16="http://schemas.microsoft.com/office/drawing/2014/chart" uri="{C3380CC4-5D6E-409C-BE32-E72D297353CC}">
              <c16:uniqueId val="{00000002-5DE1-4442-B086-228D4177DE9D}"/>
            </c:ext>
          </c:extLst>
        </c:ser>
        <c:ser>
          <c:idx val="3"/>
          <c:order val="3"/>
          <c:tx>
            <c:strRef>
              <c:f>'Albemarle Intakes'!$A$30</c:f>
              <c:strCache>
                <c:ptCount val="1"/>
                <c:pt idx="0">
                  <c:v>Age 40-49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Intakes'!$B$26</c:f>
              <c:strCache>
                <c:ptCount val="1"/>
                <c:pt idx="0">
                  <c:v>% Change 2011 to 2021</c:v>
                </c:pt>
              </c:strCache>
            </c:strRef>
          </c:cat>
          <c:val>
            <c:numRef>
              <c:f>'Albemarle Intakes'!$B$30</c:f>
              <c:numCache>
                <c:formatCode>0%</c:formatCode>
                <c:ptCount val="1"/>
                <c:pt idx="0">
                  <c:v>-0.04</c:v>
                </c:pt>
              </c:numCache>
            </c:numRef>
          </c:val>
          <c:extLst>
            <c:ext xmlns:c16="http://schemas.microsoft.com/office/drawing/2014/chart" uri="{C3380CC4-5D6E-409C-BE32-E72D297353CC}">
              <c16:uniqueId val="{00000003-5DE1-4442-B086-228D4177DE9D}"/>
            </c:ext>
          </c:extLst>
        </c:ser>
        <c:ser>
          <c:idx val="4"/>
          <c:order val="4"/>
          <c:tx>
            <c:strRef>
              <c:f>'Albemarle Intakes'!$A$31</c:f>
              <c:strCache>
                <c:ptCount val="1"/>
                <c:pt idx="0">
                  <c:v>Age 50+</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Intakes'!$B$26</c:f>
              <c:strCache>
                <c:ptCount val="1"/>
                <c:pt idx="0">
                  <c:v>% Change 2011 to 2021</c:v>
                </c:pt>
              </c:strCache>
            </c:strRef>
          </c:cat>
          <c:val>
            <c:numRef>
              <c:f>'Albemarle Intakes'!$B$31</c:f>
              <c:numCache>
                <c:formatCode>0%</c:formatCode>
                <c:ptCount val="1"/>
                <c:pt idx="0">
                  <c:v>0.26</c:v>
                </c:pt>
              </c:numCache>
            </c:numRef>
          </c:val>
          <c:extLst>
            <c:ext xmlns:c16="http://schemas.microsoft.com/office/drawing/2014/chart" uri="{C3380CC4-5D6E-409C-BE32-E72D297353CC}">
              <c16:uniqueId val="{00000004-5DE1-4442-B086-228D4177DE9D}"/>
            </c:ext>
          </c:extLst>
        </c:ser>
        <c:dLbls>
          <c:showLegendKey val="0"/>
          <c:showVal val="0"/>
          <c:showCatName val="0"/>
          <c:showSerName val="0"/>
          <c:showPercent val="0"/>
          <c:showBubbleSize val="0"/>
        </c:dLbls>
        <c:gapWidth val="219"/>
        <c:overlap val="-27"/>
        <c:axId val="996032912"/>
        <c:axId val="996036656"/>
      </c:barChart>
      <c:catAx>
        <c:axId val="996032912"/>
        <c:scaling>
          <c:orientation val="minMax"/>
        </c:scaling>
        <c:delete val="1"/>
        <c:axPos val="b"/>
        <c:numFmt formatCode="General" sourceLinked="1"/>
        <c:majorTickMark val="none"/>
        <c:minorTickMark val="none"/>
        <c:tickLblPos val="nextTo"/>
        <c:crossAx val="996036656"/>
        <c:crosses val="autoZero"/>
        <c:auto val="1"/>
        <c:lblAlgn val="ctr"/>
        <c:lblOffset val="100"/>
        <c:noMultiLvlLbl val="0"/>
      </c:catAx>
      <c:valAx>
        <c:axId val="996036656"/>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996032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Percent Change in Albemarle Bed Day Expenditures by Age Group (2011-2021) </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'Albemarle ALOS &amp; BDE'!$A$39</c:f>
              <c:strCache>
                <c:ptCount val="1"/>
                <c:pt idx="0">
                  <c:v>Age 18-24 BDE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ALOS &amp; BDE'!$B$38</c:f>
              <c:strCache>
                <c:ptCount val="1"/>
                <c:pt idx="0">
                  <c:v>% Change 2011-2021</c:v>
                </c:pt>
              </c:strCache>
            </c:strRef>
          </c:cat>
          <c:val>
            <c:numRef>
              <c:f>'Albemarle ALOS &amp; BDE'!$B$39</c:f>
              <c:numCache>
                <c:formatCode>0%</c:formatCode>
                <c:ptCount val="1"/>
                <c:pt idx="0">
                  <c:v>-0.37</c:v>
                </c:pt>
              </c:numCache>
            </c:numRef>
          </c:val>
          <c:extLst>
            <c:ext xmlns:c16="http://schemas.microsoft.com/office/drawing/2014/chart" uri="{C3380CC4-5D6E-409C-BE32-E72D297353CC}">
              <c16:uniqueId val="{00000000-D37B-4BDA-948C-0AD62072635B}"/>
            </c:ext>
          </c:extLst>
        </c:ser>
        <c:ser>
          <c:idx val="1"/>
          <c:order val="1"/>
          <c:tx>
            <c:strRef>
              <c:f>'Albemarle ALOS &amp; BDE'!$A$40</c:f>
              <c:strCache>
                <c:ptCount val="1"/>
                <c:pt idx="0">
                  <c:v>Age 25-29 BDE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ALOS &amp; BDE'!$B$38</c:f>
              <c:strCache>
                <c:ptCount val="1"/>
                <c:pt idx="0">
                  <c:v>% Change 2011-2021</c:v>
                </c:pt>
              </c:strCache>
            </c:strRef>
          </c:cat>
          <c:val>
            <c:numRef>
              <c:f>'Albemarle ALOS &amp; BDE'!$B$40</c:f>
              <c:numCache>
                <c:formatCode>0%</c:formatCode>
                <c:ptCount val="1"/>
                <c:pt idx="0">
                  <c:v>0.04</c:v>
                </c:pt>
              </c:numCache>
            </c:numRef>
          </c:val>
          <c:extLst>
            <c:ext xmlns:c16="http://schemas.microsoft.com/office/drawing/2014/chart" uri="{C3380CC4-5D6E-409C-BE32-E72D297353CC}">
              <c16:uniqueId val="{00000001-D37B-4BDA-948C-0AD62072635B}"/>
            </c:ext>
          </c:extLst>
        </c:ser>
        <c:ser>
          <c:idx val="2"/>
          <c:order val="2"/>
          <c:tx>
            <c:strRef>
              <c:f>'Albemarle ALOS &amp; BDE'!$A$41</c:f>
              <c:strCache>
                <c:ptCount val="1"/>
                <c:pt idx="0">
                  <c:v>Age 30-39 BDE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ALOS &amp; BDE'!$B$38</c:f>
              <c:strCache>
                <c:ptCount val="1"/>
                <c:pt idx="0">
                  <c:v>% Change 2011-2021</c:v>
                </c:pt>
              </c:strCache>
            </c:strRef>
          </c:cat>
          <c:val>
            <c:numRef>
              <c:f>'Albemarle ALOS &amp; BDE'!$B$41</c:f>
              <c:numCache>
                <c:formatCode>0%</c:formatCode>
                <c:ptCount val="1"/>
                <c:pt idx="0">
                  <c:v>0.28999999999999998</c:v>
                </c:pt>
              </c:numCache>
            </c:numRef>
          </c:val>
          <c:extLst>
            <c:ext xmlns:c16="http://schemas.microsoft.com/office/drawing/2014/chart" uri="{C3380CC4-5D6E-409C-BE32-E72D297353CC}">
              <c16:uniqueId val="{00000002-D37B-4BDA-948C-0AD62072635B}"/>
            </c:ext>
          </c:extLst>
        </c:ser>
        <c:ser>
          <c:idx val="3"/>
          <c:order val="3"/>
          <c:tx>
            <c:strRef>
              <c:f>'Albemarle ALOS &amp; BDE'!$A$42</c:f>
              <c:strCache>
                <c:ptCount val="1"/>
                <c:pt idx="0">
                  <c:v>Age 40-49 BDE</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ALOS &amp; BDE'!$B$38</c:f>
              <c:strCache>
                <c:ptCount val="1"/>
                <c:pt idx="0">
                  <c:v>% Change 2011-2021</c:v>
                </c:pt>
              </c:strCache>
            </c:strRef>
          </c:cat>
          <c:val>
            <c:numRef>
              <c:f>'Albemarle ALOS &amp; BDE'!$B$42</c:f>
              <c:numCache>
                <c:formatCode>0%</c:formatCode>
                <c:ptCount val="1"/>
                <c:pt idx="0">
                  <c:v>-0.05</c:v>
                </c:pt>
              </c:numCache>
            </c:numRef>
          </c:val>
          <c:extLst>
            <c:ext xmlns:c16="http://schemas.microsoft.com/office/drawing/2014/chart" uri="{C3380CC4-5D6E-409C-BE32-E72D297353CC}">
              <c16:uniqueId val="{00000003-D37B-4BDA-948C-0AD62072635B}"/>
            </c:ext>
          </c:extLst>
        </c:ser>
        <c:ser>
          <c:idx val="4"/>
          <c:order val="4"/>
          <c:tx>
            <c:strRef>
              <c:f>'Albemarle ALOS &amp; BDE'!$A$43</c:f>
              <c:strCache>
                <c:ptCount val="1"/>
                <c:pt idx="0">
                  <c:v>Age 50+ BDE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'Albemarle ALOS &amp; BDE'!$B$38</c:f>
              <c:strCache>
                <c:ptCount val="1"/>
                <c:pt idx="0">
                  <c:v>% Change 2011-2021</c:v>
                </c:pt>
              </c:strCache>
            </c:strRef>
          </c:cat>
          <c:val>
            <c:numRef>
              <c:f>'Albemarle ALOS &amp; BDE'!$B$43</c:f>
              <c:numCache>
                <c:formatCode>0%</c:formatCode>
                <c:ptCount val="1"/>
                <c:pt idx="0">
                  <c:v>0.49</c:v>
                </c:pt>
              </c:numCache>
            </c:numRef>
          </c:val>
          <c:extLst>
            <c:ext xmlns:c16="http://schemas.microsoft.com/office/drawing/2014/chart" uri="{C3380CC4-5D6E-409C-BE32-E72D297353CC}">
              <c16:uniqueId val="{00000004-D37B-4BDA-948C-0AD62072635B}"/>
            </c:ext>
          </c:extLst>
        </c:ser>
        <c:dLbls>
          <c:showLegendKey val="0"/>
          <c:showVal val="0"/>
          <c:showCatName val="0"/>
          <c:showSerName val="0"/>
          <c:showPercent val="0"/>
          <c:showBubbleSize val="0"/>
        </c:dLbls>
        <c:gapWidth val="219"/>
        <c:overlap val="-27"/>
        <c:axId val="947862216"/>
        <c:axId val="947861432"/>
      </c:barChart>
      <c:catAx>
        <c:axId val="947862216"/>
        <c:scaling>
          <c:orientation val="minMax"/>
        </c:scaling>
        <c:delete val="1"/>
        <c:axPos val="b"/>
        <c:numFmt formatCode="General" sourceLinked="1"/>
        <c:majorTickMark val="none"/>
        <c:minorTickMark val="none"/>
        <c:tickLblPos val="nextTo"/>
        <c:crossAx val="947861432"/>
        <c:crosses val="autoZero"/>
        <c:auto val="1"/>
        <c:lblAlgn val="ctr"/>
        <c:lblOffset val="100"/>
        <c:noMultiLvlLbl val="0"/>
      </c:catAx>
      <c:valAx>
        <c:axId val="947861432"/>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947862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Percent Change in Charlottesville Bed Days Expended by Age Group (2011-2021)</a:t>
            </a:r>
          </a:p>
        </c:rich>
      </c:tx>
      <c:layout>
        <c:manualLayout>
          <c:xMode val="edge"/>
          <c:yMode val="edge"/>
          <c:x val="0.1555833333333333"/>
          <c:y val="3.2407407407407406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'Charlottesville ALOS &amp; BDE'!$A$46</c:f>
              <c:strCache>
                <c:ptCount val="1"/>
                <c:pt idx="0">
                  <c:v>Age 18-24 BDE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ALOS &amp; BDE'!$B$45</c:f>
              <c:strCache>
                <c:ptCount val="1"/>
                <c:pt idx="0">
                  <c:v>% Change 2011-2021</c:v>
                </c:pt>
              </c:strCache>
            </c:strRef>
          </c:cat>
          <c:val>
            <c:numRef>
              <c:f>'Charlottesville ALOS &amp; BDE'!$B$46</c:f>
              <c:numCache>
                <c:formatCode>0%</c:formatCode>
                <c:ptCount val="1"/>
                <c:pt idx="0">
                  <c:v>-0.65</c:v>
                </c:pt>
              </c:numCache>
            </c:numRef>
          </c:val>
          <c:extLst>
            <c:ext xmlns:c16="http://schemas.microsoft.com/office/drawing/2014/chart" uri="{C3380CC4-5D6E-409C-BE32-E72D297353CC}">
              <c16:uniqueId val="{00000000-716A-4E92-B9C7-187AC6A196BB}"/>
            </c:ext>
          </c:extLst>
        </c:ser>
        <c:ser>
          <c:idx val="1"/>
          <c:order val="1"/>
          <c:tx>
            <c:strRef>
              <c:f>'Charlottesville ALOS &amp; BDE'!$A$47</c:f>
              <c:strCache>
                <c:ptCount val="1"/>
                <c:pt idx="0">
                  <c:v>Age 25-29 BDE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ALOS &amp; BDE'!$B$45</c:f>
              <c:strCache>
                <c:ptCount val="1"/>
                <c:pt idx="0">
                  <c:v>% Change 2011-2021</c:v>
                </c:pt>
              </c:strCache>
            </c:strRef>
          </c:cat>
          <c:val>
            <c:numRef>
              <c:f>'Charlottesville ALOS &amp; BDE'!$B$47</c:f>
              <c:numCache>
                <c:formatCode>0%</c:formatCode>
                <c:ptCount val="1"/>
                <c:pt idx="0">
                  <c:v>-0.53</c:v>
                </c:pt>
              </c:numCache>
            </c:numRef>
          </c:val>
          <c:extLst>
            <c:ext xmlns:c16="http://schemas.microsoft.com/office/drawing/2014/chart" uri="{C3380CC4-5D6E-409C-BE32-E72D297353CC}">
              <c16:uniqueId val="{00000001-716A-4E92-B9C7-187AC6A196BB}"/>
            </c:ext>
          </c:extLst>
        </c:ser>
        <c:ser>
          <c:idx val="2"/>
          <c:order val="2"/>
          <c:tx>
            <c:strRef>
              <c:f>'Charlottesville ALOS &amp; BDE'!$A$48</c:f>
              <c:strCache>
                <c:ptCount val="1"/>
                <c:pt idx="0">
                  <c:v>Age 30-39 BDE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ALOS &amp; BDE'!$B$45</c:f>
              <c:strCache>
                <c:ptCount val="1"/>
                <c:pt idx="0">
                  <c:v>% Change 2011-2021</c:v>
                </c:pt>
              </c:strCache>
            </c:strRef>
          </c:cat>
          <c:val>
            <c:numRef>
              <c:f>'Charlottesville ALOS &amp; BDE'!$B$48</c:f>
              <c:numCache>
                <c:formatCode>0%</c:formatCode>
                <c:ptCount val="1"/>
                <c:pt idx="0">
                  <c:v>-0.19</c:v>
                </c:pt>
              </c:numCache>
            </c:numRef>
          </c:val>
          <c:extLst>
            <c:ext xmlns:c16="http://schemas.microsoft.com/office/drawing/2014/chart" uri="{C3380CC4-5D6E-409C-BE32-E72D297353CC}">
              <c16:uniqueId val="{00000002-716A-4E92-B9C7-187AC6A196BB}"/>
            </c:ext>
          </c:extLst>
        </c:ser>
        <c:ser>
          <c:idx val="3"/>
          <c:order val="3"/>
          <c:tx>
            <c:strRef>
              <c:f>'Charlottesville ALOS &amp; BDE'!$A$49</c:f>
              <c:strCache>
                <c:ptCount val="1"/>
                <c:pt idx="0">
                  <c:v>Age 40-49 BDE</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ALOS &amp; BDE'!$B$45</c:f>
              <c:strCache>
                <c:ptCount val="1"/>
                <c:pt idx="0">
                  <c:v>% Change 2011-2021</c:v>
                </c:pt>
              </c:strCache>
            </c:strRef>
          </c:cat>
          <c:val>
            <c:numRef>
              <c:f>'Charlottesville ALOS &amp; BDE'!$B$49</c:f>
              <c:numCache>
                <c:formatCode>0%</c:formatCode>
                <c:ptCount val="1"/>
                <c:pt idx="0">
                  <c:v>-0.6</c:v>
                </c:pt>
              </c:numCache>
            </c:numRef>
          </c:val>
          <c:extLst>
            <c:ext xmlns:c16="http://schemas.microsoft.com/office/drawing/2014/chart" uri="{C3380CC4-5D6E-409C-BE32-E72D297353CC}">
              <c16:uniqueId val="{00000003-716A-4E92-B9C7-187AC6A196BB}"/>
            </c:ext>
          </c:extLst>
        </c:ser>
        <c:ser>
          <c:idx val="4"/>
          <c:order val="4"/>
          <c:tx>
            <c:strRef>
              <c:f>'Charlottesville ALOS &amp; BDE'!$A$50</c:f>
              <c:strCache>
                <c:ptCount val="1"/>
                <c:pt idx="0">
                  <c:v>Age 50+ BDE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'Charlottesville ALOS &amp; BDE'!$B$45</c:f>
              <c:strCache>
                <c:ptCount val="1"/>
                <c:pt idx="0">
                  <c:v>% Change 2011-2021</c:v>
                </c:pt>
              </c:strCache>
            </c:strRef>
          </c:cat>
          <c:val>
            <c:numRef>
              <c:f>'Charlottesville ALOS &amp; BDE'!$B$50</c:f>
              <c:numCache>
                <c:formatCode>0%</c:formatCode>
                <c:ptCount val="1"/>
                <c:pt idx="0">
                  <c:v>0.19</c:v>
                </c:pt>
              </c:numCache>
            </c:numRef>
          </c:val>
          <c:extLst>
            <c:ext xmlns:c16="http://schemas.microsoft.com/office/drawing/2014/chart" uri="{C3380CC4-5D6E-409C-BE32-E72D297353CC}">
              <c16:uniqueId val="{00000004-716A-4E92-B9C7-187AC6A196BB}"/>
            </c:ext>
          </c:extLst>
        </c:ser>
        <c:dLbls>
          <c:showLegendKey val="0"/>
          <c:showVal val="0"/>
          <c:showCatName val="0"/>
          <c:showSerName val="0"/>
          <c:showPercent val="0"/>
          <c:showBubbleSize val="0"/>
        </c:dLbls>
        <c:gapWidth val="219"/>
        <c:overlap val="-27"/>
        <c:axId val="947859864"/>
        <c:axId val="947866920"/>
      </c:barChart>
      <c:catAx>
        <c:axId val="947859864"/>
        <c:scaling>
          <c:orientation val="minMax"/>
        </c:scaling>
        <c:delete val="1"/>
        <c:axPos val="b"/>
        <c:numFmt formatCode="General" sourceLinked="1"/>
        <c:majorTickMark val="none"/>
        <c:minorTickMark val="none"/>
        <c:tickLblPos val="nextTo"/>
        <c:crossAx val="947866920"/>
        <c:crosses val="autoZero"/>
        <c:auto val="1"/>
        <c:lblAlgn val="ctr"/>
        <c:lblOffset val="100"/>
        <c:noMultiLvlLbl val="0"/>
      </c:catAx>
      <c:valAx>
        <c:axId val="94786692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947859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Sheet2!$A$2</c:f>
              <c:strCache>
                <c:ptCount val="1"/>
                <c:pt idx="0">
                  <c:v>Per capita income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Charlottesville</c:v>
                </c:pt>
                <c:pt idx="1">
                  <c:v>Albemarle</c:v>
                </c:pt>
                <c:pt idx="2">
                  <c:v>Virginia</c:v>
                </c:pt>
                <c:pt idx="3">
                  <c:v>U.S.</c:v>
                </c:pt>
              </c:strCache>
            </c:strRef>
          </c:cat>
          <c:val>
            <c:numRef>
              <c:f>Sheet2!$B$2:$E$2</c:f>
              <c:numCache>
                <c:formatCode>"$"#,##0_);[Red]\("$"#,##0\)</c:formatCode>
                <c:ptCount val="4"/>
                <c:pt idx="0">
                  <c:v>39712</c:v>
                </c:pt>
                <c:pt idx="1">
                  <c:v>46241</c:v>
                </c:pt>
                <c:pt idx="2">
                  <c:v>41255</c:v>
                </c:pt>
                <c:pt idx="3">
                  <c:v>35384</c:v>
                </c:pt>
              </c:numCache>
            </c:numRef>
          </c:val>
          <c:extLst>
            <c:ext xmlns:c16="http://schemas.microsoft.com/office/drawing/2014/chart" uri="{C3380CC4-5D6E-409C-BE32-E72D297353CC}">
              <c16:uniqueId val="{00000000-2153-4884-8C73-33B030AEFD0B}"/>
            </c:ext>
          </c:extLst>
        </c:ser>
        <c:dLbls>
          <c:dLblPos val="outEnd"/>
          <c:showLegendKey val="0"/>
          <c:showVal val="1"/>
          <c:showCatName val="0"/>
          <c:showSerName val="0"/>
          <c:showPercent val="0"/>
          <c:showBubbleSize val="0"/>
        </c:dLbls>
        <c:gapWidth val="219"/>
        <c:overlap val="-27"/>
        <c:axId val="1233415408"/>
        <c:axId val="1233414160"/>
      </c:barChart>
      <c:catAx>
        <c:axId val="1233415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33414160"/>
        <c:crosses val="autoZero"/>
        <c:auto val="1"/>
        <c:lblAlgn val="ctr"/>
        <c:lblOffset val="100"/>
        <c:noMultiLvlLbl val="0"/>
      </c:catAx>
      <c:valAx>
        <c:axId val="123341416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33415408"/>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Sheet3!$A$2</c:f>
              <c:strCache>
                <c:ptCount val="1"/>
                <c:pt idx="0">
                  <c:v>Persons in poverty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Sheet3!$B$1:$E$1</c:f>
              <c:strCache>
                <c:ptCount val="4"/>
                <c:pt idx="0">
                  <c:v>Charlottesville</c:v>
                </c:pt>
                <c:pt idx="1">
                  <c:v>Albemarle</c:v>
                </c:pt>
                <c:pt idx="2">
                  <c:v>Virginia</c:v>
                </c:pt>
                <c:pt idx="3">
                  <c:v>U.S.</c:v>
                </c:pt>
              </c:strCache>
            </c:strRef>
          </c:cat>
          <c:val>
            <c:numRef>
              <c:f>Sheet3!$B$2:$E$2</c:f>
              <c:numCache>
                <c:formatCode>0.00%</c:formatCode>
                <c:ptCount val="4"/>
                <c:pt idx="0">
                  <c:v>0.23100000000000001</c:v>
                </c:pt>
                <c:pt idx="1">
                  <c:v>6.3E-2</c:v>
                </c:pt>
                <c:pt idx="2">
                  <c:v>0.10199999999999999</c:v>
                </c:pt>
                <c:pt idx="3">
                  <c:v>0.11600000000000001</c:v>
                </c:pt>
              </c:numCache>
            </c:numRef>
          </c:val>
          <c:extLst>
            <c:ext xmlns:c16="http://schemas.microsoft.com/office/drawing/2014/chart" uri="{C3380CC4-5D6E-409C-BE32-E72D297353CC}">
              <c16:uniqueId val="{00000000-3FFD-494E-B99F-85F0397B171F}"/>
            </c:ext>
          </c:extLst>
        </c:ser>
        <c:dLbls>
          <c:dLblPos val="outEnd"/>
          <c:showLegendKey val="0"/>
          <c:showVal val="1"/>
          <c:showCatName val="0"/>
          <c:showSerName val="0"/>
          <c:showPercent val="0"/>
          <c:showBubbleSize val="0"/>
        </c:dLbls>
        <c:gapWidth val="219"/>
        <c:overlap val="-27"/>
        <c:axId val="1372939904"/>
        <c:axId val="1372940736"/>
      </c:barChart>
      <c:catAx>
        <c:axId val="137293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72940736"/>
        <c:crosses val="autoZero"/>
        <c:auto val="1"/>
        <c:lblAlgn val="ctr"/>
        <c:lblOffset val="100"/>
        <c:noMultiLvlLbl val="0"/>
      </c:catAx>
      <c:valAx>
        <c:axId val="137294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72939904"/>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Total Index Crime Rate per 100,000 Residents of MSA's with Population of 200,000-250,000 (2019)</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'Total Index Rate 200000-250000'!$B$1</c:f>
              <c:strCache>
                <c:ptCount val="1"/>
                <c:pt idx="0">
                  <c:v>Total Crime</c:v>
                </c:pt>
              </c:strCache>
            </c:strRef>
          </c:tx>
          <c:spPr>
            <a:solidFill>
              <a:schemeClr val="accent1"/>
            </a:solidFill>
            <a:ln>
              <a:noFill/>
            </a:ln>
            <a:effectLst/>
          </c:spPr>
          <c:invertIfNegative val="0"/>
          <c:dPt>
            <c:idx val="23"/>
            <c:invertIfNegative val="0"/>
            <c:bubble3D val="0"/>
            <c:spPr>
              <a:solidFill>
                <a:schemeClr val="accent2"/>
              </a:solidFill>
              <a:ln>
                <a:noFill/>
              </a:ln>
              <a:effectLst/>
            </c:spPr>
            <c:extLst>
              <c:ext xmlns:c16="http://schemas.microsoft.com/office/drawing/2014/chart" uri="{C3380CC4-5D6E-409C-BE32-E72D297353CC}">
                <c16:uniqueId val="{00000001-A654-45D0-91CB-A40F4991343E}"/>
              </c:ext>
            </c:extLst>
          </c:dPt>
          <c:cat>
            <c:strRef>
              <c:f>'Total Index Rate 200000-250000'!$A$2:$A$28</c:f>
              <c:strCache>
                <c:ptCount val="27"/>
                <c:pt idx="0">
                  <c:v>Monroe, LA M.S.A.</c:v>
                </c:pt>
                <c:pt idx="1">
                  <c:v>Florence, SC M.S.A.</c:v>
                </c:pt>
                <c:pt idx="2">
                  <c:v>Lake Charles, LA M.S.A.</c:v>
                </c:pt>
                <c:pt idx="3">
                  <c:v>Macon-Bibb County, GA M.S.A.3</c:v>
                </c:pt>
                <c:pt idx="4">
                  <c:v>Fort Smith, AR-OK M.S.A.</c:v>
                </c:pt>
                <c:pt idx="5">
                  <c:v>Springfield, IL M.S.A.</c:v>
                </c:pt>
                <c:pt idx="6">
                  <c:v>Houma-Thibodaux, LA M.S.A.</c:v>
                </c:pt>
                <c:pt idx="7">
                  <c:v>Las Cruces, NM M.S.A.</c:v>
                </c:pt>
                <c:pt idx="8">
                  <c:v>Lake Havasu City-Kingman, AZ M.S.A.</c:v>
                </c:pt>
                <c:pt idx="9">
                  <c:v>Chico, CA M.S.A.</c:v>
                </c:pt>
                <c:pt idx="10">
                  <c:v>Fargo, ND-MN M.S.A.</c:v>
                </c:pt>
                <c:pt idx="11">
                  <c:v>Johnson City, TN M.S.A.</c:v>
                </c:pt>
                <c:pt idx="12">
                  <c:v>Tyler, TX M.S.A.</c:v>
                </c:pt>
                <c:pt idx="13">
                  <c:v>Champaign-Urbana, IL M.S.A.</c:v>
                </c:pt>
                <c:pt idx="14">
                  <c:v>Columbia, MO M.S.A.</c:v>
                </c:pt>
                <c:pt idx="15">
                  <c:v>Bellingham, WA M.S.A</c:v>
                </c:pt>
                <c:pt idx="16">
                  <c:v>Binghamton, NY M.S.A.</c:v>
                </c:pt>
                <c:pt idx="17">
                  <c:v>St. Cloud, MN M.S.A.</c:v>
                </c:pt>
                <c:pt idx="18">
                  <c:v>Yuma, AZ M.S.A.</c:v>
                </c:pt>
                <c:pt idx="19">
                  <c:v>Hilton Head Island-Bluffton, SC M.S.A.</c:v>
                </c:pt>
                <c:pt idx="20">
                  <c:v>Lafayette-West Lafayette, IN M.S.A.</c:v>
                </c:pt>
                <c:pt idx="21">
                  <c:v>Burlington-South Burlington, VT M.S.A.</c:v>
                </c:pt>
                <c:pt idx="22">
                  <c:v>Prescott Valley-Prescott, AZ M.S.A.</c:v>
                </c:pt>
                <c:pt idx="23">
                  <c:v>Charlottesville, VA M.S.A.</c:v>
                </c:pt>
                <c:pt idx="24">
                  <c:v>Rochester, MN M.S.A.</c:v>
                </c:pt>
                <c:pt idx="25">
                  <c:v>Barnstable Town, MA M.S.A.</c:v>
                </c:pt>
                <c:pt idx="26">
                  <c:v>Appleton, WI M.S.A.</c:v>
                </c:pt>
              </c:strCache>
            </c:strRef>
          </c:cat>
          <c:val>
            <c:numRef>
              <c:f>'Total Index Rate 200000-250000'!$B$2:$B$28</c:f>
              <c:numCache>
                <c:formatCode>#,##0.0</c:formatCode>
                <c:ptCount val="27"/>
                <c:pt idx="0">
                  <c:v>4973.6000000000004</c:v>
                </c:pt>
                <c:pt idx="1">
                  <c:v>4882.5999999999995</c:v>
                </c:pt>
                <c:pt idx="2">
                  <c:v>4444.3</c:v>
                </c:pt>
                <c:pt idx="3">
                  <c:v>3915</c:v>
                </c:pt>
                <c:pt idx="4">
                  <c:v>3768.1000000000004</c:v>
                </c:pt>
                <c:pt idx="5">
                  <c:v>3514.5</c:v>
                </c:pt>
                <c:pt idx="6">
                  <c:v>3305.3</c:v>
                </c:pt>
                <c:pt idx="7">
                  <c:v>2871</c:v>
                </c:pt>
                <c:pt idx="8">
                  <c:v>2868.8</c:v>
                </c:pt>
                <c:pt idx="9">
                  <c:v>2750.2000000000003</c:v>
                </c:pt>
                <c:pt idx="10">
                  <c:v>2635.2</c:v>
                </c:pt>
                <c:pt idx="11">
                  <c:v>2541.1999999999998</c:v>
                </c:pt>
                <c:pt idx="12">
                  <c:v>2509.9</c:v>
                </c:pt>
                <c:pt idx="13">
                  <c:v>2476.1999999999998</c:v>
                </c:pt>
                <c:pt idx="14">
                  <c:v>2454</c:v>
                </c:pt>
                <c:pt idx="15">
                  <c:v>2321</c:v>
                </c:pt>
                <c:pt idx="16">
                  <c:v>2294.8000000000002</c:v>
                </c:pt>
                <c:pt idx="17">
                  <c:v>2227.9</c:v>
                </c:pt>
                <c:pt idx="18">
                  <c:v>2008.3999999999999</c:v>
                </c:pt>
                <c:pt idx="19">
                  <c:v>1964.2</c:v>
                </c:pt>
                <c:pt idx="20">
                  <c:v>1921.6</c:v>
                </c:pt>
                <c:pt idx="21">
                  <c:v>1910.2</c:v>
                </c:pt>
                <c:pt idx="22">
                  <c:v>1615.1</c:v>
                </c:pt>
                <c:pt idx="23">
                  <c:v>1592.3</c:v>
                </c:pt>
                <c:pt idx="24">
                  <c:v>1425.3</c:v>
                </c:pt>
                <c:pt idx="25">
                  <c:v>1280.5999999999999</c:v>
                </c:pt>
                <c:pt idx="26">
                  <c:v>1252.9000000000001</c:v>
                </c:pt>
              </c:numCache>
            </c:numRef>
          </c:val>
          <c:extLst>
            <c:ext xmlns:c16="http://schemas.microsoft.com/office/drawing/2014/chart" uri="{C3380CC4-5D6E-409C-BE32-E72D297353CC}">
              <c16:uniqueId val="{00000000-A654-45D0-91CB-A40F4991343E}"/>
            </c:ext>
          </c:extLst>
        </c:ser>
        <c:dLbls>
          <c:showLegendKey val="0"/>
          <c:showVal val="0"/>
          <c:showCatName val="0"/>
          <c:showSerName val="0"/>
          <c:showPercent val="0"/>
          <c:showBubbleSize val="0"/>
        </c:dLbls>
        <c:gapWidth val="219"/>
        <c:overlap val="-27"/>
        <c:axId val="387217024"/>
        <c:axId val="387212448"/>
      </c:barChart>
      <c:catAx>
        <c:axId val="387217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7212448"/>
        <c:crosses val="autoZero"/>
        <c:auto val="1"/>
        <c:lblAlgn val="ctr"/>
        <c:lblOffset val="100"/>
        <c:noMultiLvlLbl val="0"/>
      </c:catAx>
      <c:valAx>
        <c:axId val="3872124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7217024"/>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Albemarle Total Group A Crime per 1000</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'ACRJ Totals per 1000'!$A$48</c:f>
              <c:strCache>
                <c:ptCount val="1"/>
                <c:pt idx="0">
                  <c:v>Albemarle Group A Crime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'ACRJ Totals per 1000'!$B$47:$K$47</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'ACRJ Totals per 1000'!$B$48:$K$48</c:f>
              <c:numCache>
                <c:formatCode>#,##0.00</c:formatCode>
                <c:ptCount val="10"/>
                <c:pt idx="0">
                  <c:v>43.878907211420099</c:v>
                </c:pt>
                <c:pt idx="1">
                  <c:v>45.565603371912999</c:v>
                </c:pt>
                <c:pt idx="2">
                  <c:v>44.519656339494901</c:v>
                </c:pt>
                <c:pt idx="3">
                  <c:v>43.207584887340403</c:v>
                </c:pt>
                <c:pt idx="4">
                  <c:v>41.801068911696497</c:v>
                </c:pt>
                <c:pt idx="5">
                  <c:v>39.453280964186597</c:v>
                </c:pt>
                <c:pt idx="6">
                  <c:v>37.822513093824497</c:v>
                </c:pt>
                <c:pt idx="7">
                  <c:v>38.196533056269502</c:v>
                </c:pt>
                <c:pt idx="8">
                  <c:v>36.899000407073999</c:v>
                </c:pt>
                <c:pt idx="9">
                  <c:v>37.789274977277501</c:v>
                </c:pt>
              </c:numCache>
            </c:numRef>
          </c:val>
          <c:smooth val="0"/>
          <c:extLst>
            <c:ext xmlns:c16="http://schemas.microsoft.com/office/drawing/2014/chart" uri="{C3380CC4-5D6E-409C-BE32-E72D297353CC}">
              <c16:uniqueId val="{00000000-B86B-420A-ACB0-71A889806B02}"/>
            </c:ext>
          </c:extLst>
        </c:ser>
        <c:dLbls>
          <c:showLegendKey val="0"/>
          <c:showVal val="0"/>
          <c:showCatName val="0"/>
          <c:showSerName val="0"/>
          <c:showPercent val="0"/>
          <c:showBubbleSize val="0"/>
        </c:dLbls>
        <c:smooth val="0"/>
        <c:axId val="517725199"/>
        <c:axId val="517717295"/>
      </c:lineChart>
      <c:catAx>
        <c:axId val="517725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7717295"/>
        <c:crosses val="autoZero"/>
        <c:auto val="1"/>
        <c:lblAlgn val="ctr"/>
        <c:lblOffset val="100"/>
        <c:noMultiLvlLbl val="0"/>
      </c:catAx>
      <c:valAx>
        <c:axId val="517717295"/>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7725199"/>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Charlottesville Total Group A Crime per 1000</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'ACRJ Totals per 1000'!$A$51</c:f>
              <c:strCache>
                <c:ptCount val="1"/>
                <c:pt idx="0">
                  <c:v>Charlottesville Group A Crime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'ACRJ Totals per 1000'!$B$50:$K$50</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'ACRJ Totals per 1000'!$B$51:$K$51</c:f>
              <c:numCache>
                <c:formatCode>#,##0.00</c:formatCode>
                <c:ptCount val="10"/>
                <c:pt idx="0">
                  <c:v>92.805005213764304</c:v>
                </c:pt>
                <c:pt idx="1">
                  <c:v>83.842738562512096</c:v>
                </c:pt>
                <c:pt idx="2">
                  <c:v>83.083941987736196</c:v>
                </c:pt>
                <c:pt idx="3">
                  <c:v>76.021572287907105</c:v>
                </c:pt>
                <c:pt idx="4">
                  <c:v>74.239367447168405</c:v>
                </c:pt>
                <c:pt idx="5">
                  <c:v>68.000488480013004</c:v>
                </c:pt>
                <c:pt idx="6">
                  <c:v>66.780300724417103</c:v>
                </c:pt>
                <c:pt idx="7">
                  <c:v>60.531506069417098</c:v>
                </c:pt>
                <c:pt idx="8">
                  <c:v>53.390498918033501</c:v>
                </c:pt>
                <c:pt idx="9">
                  <c:v>60.298752912155699</c:v>
                </c:pt>
              </c:numCache>
            </c:numRef>
          </c:val>
          <c:smooth val="0"/>
          <c:extLst>
            <c:ext xmlns:c16="http://schemas.microsoft.com/office/drawing/2014/chart" uri="{C3380CC4-5D6E-409C-BE32-E72D297353CC}">
              <c16:uniqueId val="{00000000-3630-4131-A724-7E1BC96251A4}"/>
            </c:ext>
          </c:extLst>
        </c:ser>
        <c:dLbls>
          <c:showLegendKey val="0"/>
          <c:showVal val="0"/>
          <c:showCatName val="0"/>
          <c:showSerName val="0"/>
          <c:showPercent val="0"/>
          <c:showBubbleSize val="0"/>
        </c:dLbls>
        <c:smooth val="0"/>
        <c:axId val="402339903"/>
        <c:axId val="402336575"/>
      </c:lineChart>
      <c:catAx>
        <c:axId val="402339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02336575"/>
        <c:crosses val="autoZero"/>
        <c:auto val="1"/>
        <c:lblAlgn val="ctr"/>
        <c:lblOffset val="100"/>
        <c:noMultiLvlLbl val="0"/>
      </c:catAx>
      <c:valAx>
        <c:axId val="4023365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02339903"/>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dirty="0"/>
              <a:t>Virginia Regional Jails</a:t>
            </a:r>
            <a:r>
              <a:rPr lang="en-US" baseline="0" dirty="0"/>
              <a:t> Ranked by </a:t>
            </a:r>
            <a:r>
              <a:rPr lang="en-US" dirty="0"/>
              <a:t>ADP per 100,000 (</a:t>
            </a:r>
            <a:r>
              <a:rPr lang="en-US" sz="1920" b="0" i="0" u="none" strike="noStrike" baseline="0" dirty="0">
                <a:effectLst/>
              </a:rPr>
              <a:t>August 2022)</a:t>
            </a:r>
            <a:endParaRPr lang="en-US" dirty="0"/>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Sheet2!$G$1</c:f>
              <c:strCache>
                <c:ptCount val="1"/>
                <c:pt idx="0">
                  <c:v>ADP per 100,000</c:v>
                </c:pt>
              </c:strCache>
            </c:strRef>
          </c:tx>
          <c:spPr>
            <a:solidFill>
              <a:schemeClr val="accent1">
                <a:lumMod val="75000"/>
              </a:schemeClr>
            </a:solidFill>
            <a:ln>
              <a:noFill/>
            </a:ln>
            <a:effectLst/>
          </c:spPr>
          <c:invertIfNegative val="0"/>
          <c:dPt>
            <c:idx val="20"/>
            <c:invertIfNegative val="0"/>
            <c:bubble3D val="0"/>
            <c:spPr>
              <a:solidFill>
                <a:schemeClr val="accent1">
                  <a:lumMod val="75000"/>
                </a:schemeClr>
              </a:solidFill>
              <a:ln>
                <a:noFill/>
              </a:ln>
              <a:effectLst/>
            </c:spPr>
            <c:extLst>
              <c:ext xmlns:c16="http://schemas.microsoft.com/office/drawing/2014/chart" uri="{C3380CC4-5D6E-409C-BE32-E72D297353CC}">
                <c16:uniqueId val="{00000001-DA5B-4BCF-ACF4-C9E1EFFDAE02}"/>
              </c:ext>
            </c:extLst>
          </c:dPt>
          <c:dPt>
            <c:idx val="23"/>
            <c:invertIfNegative val="0"/>
            <c:bubble3D val="0"/>
            <c:spPr>
              <a:solidFill>
                <a:schemeClr val="accent2"/>
              </a:solidFill>
              <a:ln>
                <a:noFill/>
              </a:ln>
              <a:effectLst/>
            </c:spPr>
            <c:extLst>
              <c:ext xmlns:c16="http://schemas.microsoft.com/office/drawing/2014/chart" uri="{C3380CC4-5D6E-409C-BE32-E72D297353CC}">
                <c16:uniqueId val="{00000003-DA5B-4BCF-ACF4-C9E1EFFDAE02}"/>
              </c:ext>
            </c:extLst>
          </c:dPt>
          <c:cat>
            <c:strRef>
              <c:f>Sheet2!$F$2:$F$27</c:f>
              <c:strCache>
                <c:ptCount val="26"/>
                <c:pt idx="0">
                  <c:v>Northern Neck Regional Jail</c:v>
                </c:pt>
                <c:pt idx="1">
                  <c:v>Southside Regional Jail</c:v>
                </c:pt>
                <c:pt idx="2">
                  <c:v>SWVRJ - All</c:v>
                </c:pt>
                <c:pt idx="3">
                  <c:v>Piedmont Regional Jail Authority</c:v>
                </c:pt>
                <c:pt idx="4">
                  <c:v>New River Valley Regional Jail</c:v>
                </c:pt>
                <c:pt idx="5">
                  <c:v>Western Tidewater Regional Jail</c:v>
                </c:pt>
                <c:pt idx="6">
                  <c:v>Alleghany Regional Jail</c:v>
                </c:pt>
                <c:pt idx="7">
                  <c:v>RSW Regional Jail</c:v>
                </c:pt>
                <c:pt idx="8">
                  <c:v>Meherrin River Regional Jail</c:v>
                </c:pt>
                <c:pt idx="9">
                  <c:v>Rockbridge Regional Jail</c:v>
                </c:pt>
                <c:pt idx="10">
                  <c:v>Eastern Shore Regional Jail (includes ADP from Accomack Jail)</c:v>
                </c:pt>
                <c:pt idx="11">
                  <c:v>Middle Peninsula Regional Security Center</c:v>
                </c:pt>
                <c:pt idx="12">
                  <c:v>Rappahannock Regional Jail</c:v>
                </c:pt>
                <c:pt idx="13">
                  <c:v>Northwestern Reg Adult Det Ctr</c:v>
                </c:pt>
                <c:pt idx="14">
                  <c:v>BRRJ</c:v>
                </c:pt>
                <c:pt idx="15">
                  <c:v>Henrico County Jail</c:v>
                </c:pt>
                <c:pt idx="16">
                  <c:v>Botetourt-Craig Regional Jail</c:v>
                </c:pt>
                <c:pt idx="17">
                  <c:v>Middle River Regional Jail (including Rockingham-Harrisonburg Jail ADP)</c:v>
                </c:pt>
                <c:pt idx="18">
                  <c:v>Riverside Regional Jail (including Chesterfield Jail ADP)</c:v>
                </c:pt>
                <c:pt idx="19">
                  <c:v>Pamunkey Regional Jail</c:v>
                </c:pt>
                <c:pt idx="20">
                  <c:v>Central Virginia Regional Jail</c:v>
                </c:pt>
                <c:pt idx="21">
                  <c:v>Hampton Roads Regional Jail (includes ADP from all five jurisdiction's jails)</c:v>
                </c:pt>
                <c:pt idx="22">
                  <c:v>Western Virginia Regional Jail (includes Roanoke County Jail ADP)</c:v>
                </c:pt>
                <c:pt idx="23">
                  <c:v>Albemarle-Charlottesville Regional Jail</c:v>
                </c:pt>
                <c:pt idx="24">
                  <c:v>Virginia Peninsula Regional Jail</c:v>
                </c:pt>
                <c:pt idx="25">
                  <c:v>Prince William-Manassas Region ADC</c:v>
                </c:pt>
              </c:strCache>
            </c:strRef>
          </c:cat>
          <c:val>
            <c:numRef>
              <c:f>Sheet2!$G$2:$G$27</c:f>
              <c:numCache>
                <c:formatCode>General</c:formatCode>
                <c:ptCount val="26"/>
                <c:pt idx="0">
                  <c:v>1114.7327913555391</c:v>
                </c:pt>
                <c:pt idx="1">
                  <c:v>871.07303141574869</c:v>
                </c:pt>
                <c:pt idx="2">
                  <c:v>579.56156574095098</c:v>
                </c:pt>
                <c:pt idx="3">
                  <c:v>492.26939937886101</c:v>
                </c:pt>
                <c:pt idx="4">
                  <c:v>439.18327842611723</c:v>
                </c:pt>
                <c:pt idx="5">
                  <c:v>418.20565516263906</c:v>
                </c:pt>
                <c:pt idx="6">
                  <c:v>360.40367118280426</c:v>
                </c:pt>
                <c:pt idx="7">
                  <c:v>332.81668310553755</c:v>
                </c:pt>
                <c:pt idx="8">
                  <c:v>324.73858193348178</c:v>
                </c:pt>
                <c:pt idx="9">
                  <c:v>316.68077900084671</c:v>
                </c:pt>
                <c:pt idx="10">
                  <c:v>294.25538899223113</c:v>
                </c:pt>
                <c:pt idx="11">
                  <c:v>285.44531610521454</c:v>
                </c:pt>
                <c:pt idx="12">
                  <c:v>281.77375607258625</c:v>
                </c:pt>
                <c:pt idx="13">
                  <c:v>280.10458575742672</c:v>
                </c:pt>
                <c:pt idx="14">
                  <c:v>279.90987455512402</c:v>
                </c:pt>
                <c:pt idx="15">
                  <c:v>276.75947034635834</c:v>
                </c:pt>
                <c:pt idx="16">
                  <c:v>271.59980239723359</c:v>
                </c:pt>
                <c:pt idx="17">
                  <c:v>269.03903409112672</c:v>
                </c:pt>
                <c:pt idx="18">
                  <c:v>263.98387256257149</c:v>
                </c:pt>
                <c:pt idx="19">
                  <c:v>263.39938418417876</c:v>
                </c:pt>
                <c:pt idx="20">
                  <c:v>251.29900803023148</c:v>
                </c:pt>
                <c:pt idx="21">
                  <c:v>249.57385910334889</c:v>
                </c:pt>
                <c:pt idx="22">
                  <c:v>225.62058501191797</c:v>
                </c:pt>
                <c:pt idx="23">
                  <c:v>180.43667217351759</c:v>
                </c:pt>
                <c:pt idx="24">
                  <c:v>179.04577033101754</c:v>
                </c:pt>
                <c:pt idx="25">
                  <c:v>81.889357150102839</c:v>
                </c:pt>
              </c:numCache>
            </c:numRef>
          </c:val>
          <c:extLst>
            <c:ext xmlns:c16="http://schemas.microsoft.com/office/drawing/2014/chart" uri="{C3380CC4-5D6E-409C-BE32-E72D297353CC}">
              <c16:uniqueId val="{00000004-DA5B-4BCF-ACF4-C9E1EFFDAE02}"/>
            </c:ext>
          </c:extLst>
        </c:ser>
        <c:dLbls>
          <c:showLegendKey val="0"/>
          <c:showVal val="0"/>
          <c:showCatName val="0"/>
          <c:showSerName val="0"/>
          <c:showPercent val="0"/>
          <c:showBubbleSize val="0"/>
        </c:dLbls>
        <c:gapWidth val="219"/>
        <c:overlap val="-27"/>
        <c:axId val="1718666240"/>
        <c:axId val="1718667072"/>
      </c:barChart>
      <c:catAx>
        <c:axId val="171866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18667072"/>
        <c:crosses val="autoZero"/>
        <c:auto val="1"/>
        <c:lblAlgn val="ctr"/>
        <c:lblOffset val="100"/>
        <c:noMultiLvlLbl val="0"/>
      </c:catAx>
      <c:valAx>
        <c:axId val="1718667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1866624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Albemarle Intakes per 1000 Residents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'Albemarle Intakes'!$A$23</c:f>
              <c:strCache>
                <c:ptCount val="1"/>
                <c:pt idx="0">
                  <c:v>Albemarle Intakes per 1000</c:v>
                </c:pt>
              </c:strCache>
            </c:strRef>
          </c:tx>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'Albemarle Intakes'!$B$22:$L$22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'Albemarle Intakes'!$B$23:$L$23</c:f>
              <c:numCache>
                <c:formatCode>General</c:formatCode>
                <c:ptCount val="11"/>
                <c:pt idx="0">
                  <c:v>15.742941533320735</c:v>
                </c:pt>
                <c:pt idx="1">
                  <c:v>15.667328436885702</c:v>
                </c:pt>
                <c:pt idx="2">
                  <c:v>15.737864077669903</c:v>
                </c:pt>
                <c:pt idx="3">
                  <c:v>17.359223300970875</c:v>
                </c:pt>
                <c:pt idx="4">
                  <c:v>16.442295866720904</c:v>
                </c:pt>
                <c:pt idx="5">
                  <c:v>16.411235240180392</c:v>
                </c:pt>
                <c:pt idx="6">
                  <c:v>15.227200980483186</c:v>
                </c:pt>
                <c:pt idx="7">
                  <c:v>16.768152467852609</c:v>
                </c:pt>
                <c:pt idx="8">
                  <c:v>16.784048294155312</c:v>
                </c:pt>
                <c:pt idx="9">
                  <c:v>11.263846256506072</c:v>
                </c:pt>
                <c:pt idx="10">
                  <c:v>10.146650812524772</c:v>
                </c:pt>
              </c:numCache>
            </c:numRef>
          </c:val>
          <c:smooth val="0"/>
          <c:extLst>
            <c:ext xmlns:c16="http://schemas.microsoft.com/office/drawing/2014/chart" uri="{C3380CC4-5D6E-409C-BE32-E72D297353CC}">
              <c16:uniqueId val="{00000000-F594-4E3D-8281-F3DBA1052630}"/>
            </c:ext>
          </c:extLst>
        </c:ser>
        <c:dLbls>
          <c:showLegendKey val="0"/>
          <c:showVal val="0"/>
          <c:showCatName val="0"/>
          <c:showSerName val="0"/>
          <c:showPercent val="0"/>
          <c:showBubbleSize val="0"/>
        </c:dLbls>
        <c:smooth val="0"/>
        <c:axId val="624946432"/>
        <c:axId val="624944768"/>
      </c:lineChart>
      <c:catAx>
        <c:axId val="62494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4944768"/>
        <c:crosses val="autoZero"/>
        <c:auto val="1"/>
        <c:lblAlgn val="ctr"/>
        <c:lblOffset val="100"/>
        <c:noMultiLvlLbl val="0"/>
      </c:catAx>
      <c:valAx>
        <c:axId val="62494476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494643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0.14306</cdr:x>
      <cdr:y>0.42404</cdr:y>
    </cdr:from>
    <cdr:to>
      <cdr:x>0.23002</cdr:x>
      <cdr:y>0.63418</cdr:y>
    </cdr:to>
    <cdr:sp macro="" textlink="">
      <cdr:nvSpPr>
        <cdr:cNvPr id="2" name="TextBox 1"/>
        <cdr:cNvSpPr txBox="1"/>
      </cdr:nvSpPr>
      <cdr:spPr>
        <a:xfrm xmlns:a="http://schemas.openxmlformats.org/drawingml/2006/main">
          <a:off x="1504406" y="2061652"/>
          <a:ext cx="914400" cy="10217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46,553</a:t>
          </a:r>
          <a:r>
            <a:rPr lang="en-US" dirty="0"/>
            <a:t> </a:t>
          </a:r>
          <a:endParaRPr lang="en-US" sz="1100" dirty="0"/>
        </a:p>
      </cdr:txBody>
    </cdr:sp>
  </cdr:relSizeAnchor>
  <cdr:relSizeAnchor xmlns:cdr="http://schemas.openxmlformats.org/drawingml/2006/chartDrawing">
    <cdr:from>
      <cdr:x>0.36667</cdr:x>
      <cdr:y>0.1405</cdr:y>
    </cdr:from>
    <cdr:to>
      <cdr:x>0.45362</cdr:x>
      <cdr:y>0.35065</cdr:y>
    </cdr:to>
    <cdr:sp macro="" textlink="">
      <cdr:nvSpPr>
        <cdr:cNvPr id="3" name="TextBox 2"/>
        <cdr:cNvSpPr txBox="1"/>
      </cdr:nvSpPr>
      <cdr:spPr>
        <a:xfrm xmlns:a="http://schemas.openxmlformats.org/drawingml/2006/main">
          <a:off x="3855719" y="683130"/>
          <a:ext cx="914400" cy="10217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112,395 </a:t>
          </a:r>
        </a:p>
      </cdr:txBody>
    </cdr:sp>
  </cdr:relSizeAnchor>
  <cdr:relSizeAnchor xmlns:cdr="http://schemas.openxmlformats.org/drawingml/2006/chartDrawing">
    <cdr:from>
      <cdr:x>0.81387</cdr:x>
      <cdr:y>0.42404</cdr:y>
    </cdr:from>
    <cdr:to>
      <cdr:x>0.90083</cdr:x>
      <cdr:y>0.61211</cdr:y>
    </cdr:to>
    <cdr:sp macro="" textlink="">
      <cdr:nvSpPr>
        <cdr:cNvPr id="4" name="TextBox 3"/>
        <cdr:cNvSpPr txBox="1"/>
      </cdr:nvSpPr>
      <cdr:spPr>
        <a:xfrm xmlns:a="http://schemas.openxmlformats.org/drawingml/2006/main">
          <a:off x="8558348" y="20616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331,449,281 </a:t>
          </a:r>
        </a:p>
      </cdr:txBody>
    </cdr:sp>
  </cdr:relSizeAnchor>
</c:userShapes>
</file>

<file path=ppt/drawings/drawing10.xml><?xml version="1.0" encoding="utf-8"?>
<c:userShapes xmlns:c="http://schemas.openxmlformats.org/drawingml/2006/chart">
  <cdr:relSizeAnchor xmlns:cdr="http://schemas.openxmlformats.org/drawingml/2006/chartDrawing">
    <cdr:from>
      <cdr:x>0.64883</cdr:x>
      <cdr:y>0.13623</cdr:y>
    </cdr:from>
    <cdr:to>
      <cdr:x>0.72383</cdr:x>
      <cdr:y>0.26956</cdr:y>
    </cdr:to>
    <cdr:sp macro="" textlink="">
      <cdr:nvSpPr>
        <cdr:cNvPr id="2" name="TextBox 1"/>
        <cdr:cNvSpPr txBox="1"/>
      </cdr:nvSpPr>
      <cdr:spPr>
        <a:xfrm xmlns:a="http://schemas.openxmlformats.org/drawingml/2006/main">
          <a:off x="3361991" y="592797"/>
          <a:ext cx="388620" cy="580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BDE down 46%</a:t>
          </a:r>
        </a:p>
      </cdr:txBody>
    </cdr:sp>
  </cdr:relSizeAnchor>
  <cdr:relSizeAnchor xmlns:cdr="http://schemas.openxmlformats.org/drawingml/2006/chartDrawing">
    <cdr:from>
      <cdr:x>0.8624</cdr:x>
      <cdr:y>0.19582</cdr:y>
    </cdr:from>
    <cdr:to>
      <cdr:x>0.91789</cdr:x>
      <cdr:y>0.53265</cdr:y>
    </cdr:to>
    <cdr:cxnSp macro="">
      <cdr:nvCxnSpPr>
        <cdr:cNvPr id="4" name="Straight Arrow Connector 3">
          <a:extLst xmlns:a="http://schemas.openxmlformats.org/drawingml/2006/main">
            <a:ext uri="{FF2B5EF4-FFF2-40B4-BE49-F238E27FC236}">
              <a16:creationId xmlns:a16="http://schemas.microsoft.com/office/drawing/2014/main" id="{5492CEB2-103A-90E3-611C-9127E84C7D76}"/>
            </a:ext>
          </a:extLst>
        </cdr:cNvPr>
        <cdr:cNvCxnSpPr/>
      </cdr:nvCxnSpPr>
      <cdr:spPr>
        <a:xfrm xmlns:a="http://schemas.openxmlformats.org/drawingml/2006/main">
          <a:off x="5056277" y="852066"/>
          <a:ext cx="325348" cy="1465684"/>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1.xml><?xml version="1.0" encoding="utf-8"?>
<c:userShapes xmlns:c="http://schemas.openxmlformats.org/drawingml/2006/chart">
  <cdr:relSizeAnchor xmlns:cdr="http://schemas.openxmlformats.org/drawingml/2006/chartDrawing">
    <cdr:from>
      <cdr:x>0.82133</cdr:x>
      <cdr:y>0.12967</cdr:y>
    </cdr:from>
    <cdr:to>
      <cdr:x>0.90828</cdr:x>
      <cdr:y>0.32045</cdr:y>
    </cdr:to>
    <cdr:sp macro="" textlink="">
      <cdr:nvSpPr>
        <cdr:cNvPr id="2" name="TextBox 1"/>
        <cdr:cNvSpPr txBox="1"/>
      </cdr:nvSpPr>
      <cdr:spPr>
        <a:xfrm xmlns:a="http://schemas.openxmlformats.org/drawingml/2006/main">
          <a:off x="8636726" y="62148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Down 24%</a:t>
          </a:r>
        </a:p>
      </cdr:txBody>
    </cdr:sp>
  </cdr:relSizeAnchor>
  <cdr:relSizeAnchor xmlns:cdr="http://schemas.openxmlformats.org/drawingml/2006/chartDrawing">
    <cdr:from>
      <cdr:x>0.90828</cdr:x>
      <cdr:y>0.19326</cdr:y>
    </cdr:from>
    <cdr:to>
      <cdr:x>0.97453</cdr:x>
      <cdr:y>0.39858</cdr:y>
    </cdr:to>
    <cdr:cxnSp macro="">
      <cdr:nvCxnSpPr>
        <cdr:cNvPr id="4" name="Straight Arrow Connector 3">
          <a:extLst xmlns:a="http://schemas.openxmlformats.org/drawingml/2006/main">
            <a:ext uri="{FF2B5EF4-FFF2-40B4-BE49-F238E27FC236}">
              <a16:creationId xmlns:a16="http://schemas.microsoft.com/office/drawing/2014/main" id="{4C046C49-B819-F370-BFC3-D168D436A441}"/>
            </a:ext>
          </a:extLst>
        </cdr:cNvPr>
        <cdr:cNvCxnSpPr/>
      </cdr:nvCxnSpPr>
      <cdr:spPr>
        <a:xfrm xmlns:a="http://schemas.openxmlformats.org/drawingml/2006/main">
          <a:off x="9551126" y="926285"/>
          <a:ext cx="696685" cy="98406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2.xml><?xml version="1.0" encoding="utf-8"?>
<c:userShapes xmlns:c="http://schemas.openxmlformats.org/drawingml/2006/chart">
  <cdr:relSizeAnchor xmlns:cdr="http://schemas.openxmlformats.org/drawingml/2006/chartDrawing">
    <cdr:from>
      <cdr:x>0.61728</cdr:x>
      <cdr:y>0.17343</cdr:y>
    </cdr:from>
    <cdr:to>
      <cdr:x>0.69228</cdr:x>
      <cdr:y>0.30676</cdr:y>
    </cdr:to>
    <cdr:sp macro="" textlink="">
      <cdr:nvSpPr>
        <cdr:cNvPr id="2" name="TextBox 1"/>
        <cdr:cNvSpPr txBox="1"/>
      </cdr:nvSpPr>
      <cdr:spPr>
        <a:xfrm xmlns:a="http://schemas.openxmlformats.org/drawingml/2006/main">
          <a:off x="3646027" y="754659"/>
          <a:ext cx="442994" cy="580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Albemarle down 20%</a:t>
          </a:r>
        </a:p>
      </cdr:txBody>
    </cdr:sp>
  </cdr:relSizeAnchor>
  <cdr:relSizeAnchor xmlns:cdr="http://schemas.openxmlformats.org/drawingml/2006/chartDrawing">
    <cdr:from>
      <cdr:x>0.90527</cdr:x>
      <cdr:y>0.2469</cdr:y>
    </cdr:from>
    <cdr:to>
      <cdr:x>0.92444</cdr:x>
      <cdr:y>0.34696</cdr:y>
    </cdr:to>
    <cdr:cxnSp macro="">
      <cdr:nvCxnSpPr>
        <cdr:cNvPr id="4" name="Straight Arrow Connector 3">
          <a:extLst xmlns:a="http://schemas.openxmlformats.org/drawingml/2006/main">
            <a:ext uri="{FF2B5EF4-FFF2-40B4-BE49-F238E27FC236}">
              <a16:creationId xmlns:a16="http://schemas.microsoft.com/office/drawing/2014/main" id="{2CD3092D-6544-B216-2454-D9CDBFD088E4}"/>
            </a:ext>
          </a:extLst>
        </cdr:cNvPr>
        <cdr:cNvCxnSpPr/>
      </cdr:nvCxnSpPr>
      <cdr:spPr>
        <a:xfrm xmlns:a="http://schemas.openxmlformats.org/drawingml/2006/main">
          <a:off x="5347063" y="1074329"/>
          <a:ext cx="113212" cy="435429"/>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0.4625</cdr:x>
      <cdr:y>0.54403</cdr:y>
    </cdr:from>
    <cdr:to>
      <cdr:x>0.5375</cdr:x>
      <cdr:y>0.67736</cdr:y>
    </cdr:to>
    <cdr:sp macro="" textlink="">
      <cdr:nvSpPr>
        <cdr:cNvPr id="6" name="TextBox 5"/>
        <cdr:cNvSpPr txBox="1"/>
      </cdr:nvSpPr>
      <cdr:spPr>
        <a:xfrm xmlns:a="http://schemas.openxmlformats.org/drawingml/2006/main">
          <a:off x="2731796" y="2367258"/>
          <a:ext cx="442995" cy="5801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Comparable counties down 15%</a:t>
          </a:r>
        </a:p>
      </cdr:txBody>
    </cdr:sp>
  </cdr:relSizeAnchor>
  <cdr:relSizeAnchor xmlns:cdr="http://schemas.openxmlformats.org/drawingml/2006/chartDrawing">
    <cdr:from>
      <cdr:x>0.90527</cdr:x>
      <cdr:y>0.36297</cdr:y>
    </cdr:from>
    <cdr:to>
      <cdr:x>0.92886</cdr:x>
      <cdr:y>0.5471</cdr:y>
    </cdr:to>
    <cdr:cxnSp macro="">
      <cdr:nvCxnSpPr>
        <cdr:cNvPr id="8" name="Straight Arrow Connector 7">
          <a:extLst xmlns:a="http://schemas.openxmlformats.org/drawingml/2006/main">
            <a:ext uri="{FF2B5EF4-FFF2-40B4-BE49-F238E27FC236}">
              <a16:creationId xmlns:a16="http://schemas.microsoft.com/office/drawing/2014/main" id="{5C081353-C71B-CE40-9BE1-11E9FB0F4CAD}"/>
            </a:ext>
          </a:extLst>
        </cdr:cNvPr>
        <cdr:cNvCxnSpPr/>
      </cdr:nvCxnSpPr>
      <cdr:spPr>
        <a:xfrm xmlns:a="http://schemas.openxmlformats.org/drawingml/2006/main" flipV="1">
          <a:off x="5347063" y="1579426"/>
          <a:ext cx="139337" cy="80119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3.xml><?xml version="1.0" encoding="utf-8"?>
<c:userShapes xmlns:c="http://schemas.openxmlformats.org/drawingml/2006/chart">
  <cdr:relSizeAnchor xmlns:cdr="http://schemas.openxmlformats.org/drawingml/2006/chartDrawing">
    <cdr:from>
      <cdr:x>0.46637</cdr:x>
      <cdr:y>0.17685</cdr:y>
    </cdr:from>
    <cdr:to>
      <cdr:x>0.6242</cdr:x>
      <cdr:y>0.38699</cdr:y>
    </cdr:to>
    <cdr:sp macro="" textlink="">
      <cdr:nvSpPr>
        <cdr:cNvPr id="2" name="TextBox 1"/>
        <cdr:cNvSpPr txBox="1"/>
      </cdr:nvSpPr>
      <cdr:spPr>
        <a:xfrm xmlns:a="http://schemas.openxmlformats.org/drawingml/2006/main">
          <a:off x="2701836" y="76952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Comparable cities down 16%</a:t>
          </a:r>
        </a:p>
      </cdr:txBody>
    </cdr:sp>
  </cdr:relSizeAnchor>
  <cdr:relSizeAnchor xmlns:cdr="http://schemas.openxmlformats.org/drawingml/2006/chartDrawing">
    <cdr:from>
      <cdr:x>0.52349</cdr:x>
      <cdr:y>0.5531</cdr:y>
    </cdr:from>
    <cdr:to>
      <cdr:x>0.68132</cdr:x>
      <cdr:y>0.76325</cdr:y>
    </cdr:to>
    <cdr:sp macro="" textlink="">
      <cdr:nvSpPr>
        <cdr:cNvPr id="3" name="TextBox 2"/>
        <cdr:cNvSpPr txBox="1"/>
      </cdr:nvSpPr>
      <cdr:spPr>
        <a:xfrm xmlns:a="http://schemas.openxmlformats.org/drawingml/2006/main">
          <a:off x="3032761" y="240674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Charlottesville down 35%</a:t>
          </a:r>
        </a:p>
      </cdr:txBody>
    </cdr:sp>
  </cdr:relSizeAnchor>
  <cdr:relSizeAnchor xmlns:cdr="http://schemas.openxmlformats.org/drawingml/2006/chartDrawing">
    <cdr:from>
      <cdr:x>0.86471</cdr:x>
      <cdr:y>0.23089</cdr:y>
    </cdr:from>
    <cdr:to>
      <cdr:x>0.92183</cdr:x>
      <cdr:y>0.37698</cdr:y>
    </cdr:to>
    <cdr:cxnSp macro="">
      <cdr:nvCxnSpPr>
        <cdr:cNvPr id="5" name="Straight Arrow Connector 4">
          <a:extLst xmlns:a="http://schemas.openxmlformats.org/drawingml/2006/main">
            <a:ext uri="{FF2B5EF4-FFF2-40B4-BE49-F238E27FC236}">
              <a16:creationId xmlns:a16="http://schemas.microsoft.com/office/drawing/2014/main" id="{018729A3-EBD0-8516-0349-09FC26474AF6}"/>
            </a:ext>
          </a:extLst>
        </cdr:cNvPr>
        <cdr:cNvCxnSpPr/>
      </cdr:nvCxnSpPr>
      <cdr:spPr>
        <a:xfrm xmlns:a="http://schemas.openxmlformats.org/drawingml/2006/main">
          <a:off x="5009607" y="1004661"/>
          <a:ext cx="330925" cy="63572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0.87974</cdr:x>
      <cdr:y>0.45904</cdr:y>
    </cdr:from>
    <cdr:to>
      <cdr:x>0.92935</cdr:x>
      <cdr:y>0.5551</cdr:y>
    </cdr:to>
    <cdr:cxnSp macro="">
      <cdr:nvCxnSpPr>
        <cdr:cNvPr id="9" name="Straight Arrow Connector 8">
          <a:extLst xmlns:a="http://schemas.openxmlformats.org/drawingml/2006/main">
            <a:ext uri="{FF2B5EF4-FFF2-40B4-BE49-F238E27FC236}">
              <a16:creationId xmlns:a16="http://schemas.microsoft.com/office/drawing/2014/main" id="{EEC77524-5347-CF99-F12E-E5DA71335764}"/>
            </a:ext>
          </a:extLst>
        </cdr:cNvPr>
        <cdr:cNvCxnSpPr/>
      </cdr:nvCxnSpPr>
      <cdr:spPr>
        <a:xfrm xmlns:a="http://schemas.openxmlformats.org/drawingml/2006/main" flipV="1">
          <a:off x="5096692" y="1997438"/>
          <a:ext cx="287382" cy="418011"/>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4.xml><?xml version="1.0" encoding="utf-8"?>
<c:userShapes xmlns:c="http://schemas.openxmlformats.org/drawingml/2006/chart">
  <cdr:relSizeAnchor xmlns:cdr="http://schemas.openxmlformats.org/drawingml/2006/chartDrawing">
    <cdr:from>
      <cdr:x>0.48692</cdr:x>
      <cdr:y>0.10702</cdr:y>
    </cdr:from>
    <cdr:to>
      <cdr:x>0.56192</cdr:x>
      <cdr:y>0.24036</cdr:y>
    </cdr:to>
    <cdr:sp macro="" textlink="">
      <cdr:nvSpPr>
        <cdr:cNvPr id="2" name="TextBox 1"/>
        <cdr:cNvSpPr txBox="1"/>
      </cdr:nvSpPr>
      <cdr:spPr>
        <a:xfrm xmlns:a="http://schemas.openxmlformats.org/drawingml/2006/main">
          <a:off x="2876060" y="463200"/>
          <a:ext cx="442994" cy="5771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a:t>Misdemeanor bookings down 18%</a:t>
          </a:r>
        </a:p>
      </cdr:txBody>
    </cdr:sp>
  </cdr:relSizeAnchor>
  <cdr:relSizeAnchor xmlns:cdr="http://schemas.openxmlformats.org/drawingml/2006/chartDrawing">
    <cdr:from>
      <cdr:x>0.89571</cdr:x>
      <cdr:y>0.16635</cdr:y>
    </cdr:from>
    <cdr:to>
      <cdr:x>0.93034</cdr:x>
      <cdr:y>0.38632</cdr:y>
    </cdr:to>
    <cdr:cxnSp macro="">
      <cdr:nvCxnSpPr>
        <cdr:cNvPr id="4" name="Straight Arrow Connector 3">
          <a:extLst xmlns:a="http://schemas.openxmlformats.org/drawingml/2006/main">
            <a:ext uri="{FF2B5EF4-FFF2-40B4-BE49-F238E27FC236}">
              <a16:creationId xmlns:a16="http://schemas.microsoft.com/office/drawing/2014/main" id="{6134DAF7-EE26-B656-C38D-60082B23AA8F}"/>
            </a:ext>
          </a:extLst>
        </cdr:cNvPr>
        <cdr:cNvCxnSpPr/>
      </cdr:nvCxnSpPr>
      <cdr:spPr>
        <a:xfrm xmlns:a="http://schemas.openxmlformats.org/drawingml/2006/main">
          <a:off x="5290591" y="719989"/>
          <a:ext cx="204518" cy="952057"/>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0.61234</cdr:x>
      <cdr:y>0.70624</cdr:y>
    </cdr:from>
    <cdr:to>
      <cdr:x>0.68734</cdr:x>
      <cdr:y>0.83957</cdr:y>
    </cdr:to>
    <cdr:sp macro="" textlink="">
      <cdr:nvSpPr>
        <cdr:cNvPr id="6" name="TextBox 5"/>
        <cdr:cNvSpPr txBox="1"/>
      </cdr:nvSpPr>
      <cdr:spPr>
        <a:xfrm xmlns:a="http://schemas.openxmlformats.org/drawingml/2006/main">
          <a:off x="3616861" y="3056709"/>
          <a:ext cx="442994" cy="5770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a:t>Felony bookings up 31%</a:t>
          </a:r>
        </a:p>
      </cdr:txBody>
    </cdr:sp>
  </cdr:relSizeAnchor>
  <cdr:relSizeAnchor xmlns:cdr="http://schemas.openxmlformats.org/drawingml/2006/chartDrawing">
    <cdr:from>
      <cdr:x>0.90786</cdr:x>
      <cdr:y>0.48254</cdr:y>
    </cdr:from>
    <cdr:to>
      <cdr:x>0.94643</cdr:x>
      <cdr:y>0.71746</cdr:y>
    </cdr:to>
    <cdr:cxnSp macro="">
      <cdr:nvCxnSpPr>
        <cdr:cNvPr id="8" name="Straight Arrow Connector 7">
          <a:extLst xmlns:a="http://schemas.openxmlformats.org/drawingml/2006/main">
            <a:ext uri="{FF2B5EF4-FFF2-40B4-BE49-F238E27FC236}">
              <a16:creationId xmlns:a16="http://schemas.microsoft.com/office/drawing/2014/main" id="{2B6A5E0E-357B-5270-0CCF-6C5AE0F57A58}"/>
            </a:ext>
          </a:extLst>
        </cdr:cNvPr>
        <cdr:cNvCxnSpPr/>
      </cdr:nvCxnSpPr>
      <cdr:spPr>
        <a:xfrm xmlns:a="http://schemas.openxmlformats.org/drawingml/2006/main" flipV="1">
          <a:off x="11068594" y="3309257"/>
          <a:ext cx="470263" cy="161108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5.xml><?xml version="1.0" encoding="utf-8"?>
<c:userShapes xmlns:c="http://schemas.openxmlformats.org/drawingml/2006/chart">
  <cdr:relSizeAnchor xmlns:cdr="http://schemas.openxmlformats.org/drawingml/2006/chartDrawing">
    <cdr:from>
      <cdr:x>0.5156</cdr:x>
      <cdr:y>0.11235</cdr:y>
    </cdr:from>
    <cdr:to>
      <cdr:x>0.5906</cdr:x>
      <cdr:y>0.24569</cdr:y>
    </cdr:to>
    <cdr:sp macro="" textlink="">
      <cdr:nvSpPr>
        <cdr:cNvPr id="2" name="TextBox 1"/>
        <cdr:cNvSpPr txBox="1"/>
      </cdr:nvSpPr>
      <cdr:spPr>
        <a:xfrm xmlns:a="http://schemas.openxmlformats.org/drawingml/2006/main">
          <a:off x="3103789" y="484296"/>
          <a:ext cx="451485" cy="5747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a:t>Misdemeanor Bookings down 42%</a:t>
          </a:r>
        </a:p>
      </cdr:txBody>
    </cdr:sp>
  </cdr:relSizeAnchor>
  <cdr:relSizeAnchor xmlns:cdr="http://schemas.openxmlformats.org/drawingml/2006/chartDrawing">
    <cdr:from>
      <cdr:x>0.91</cdr:x>
      <cdr:y>0.17651</cdr:y>
    </cdr:from>
    <cdr:to>
      <cdr:x>0.93783</cdr:x>
      <cdr:y>0.4409</cdr:y>
    </cdr:to>
    <cdr:cxnSp macro="">
      <cdr:nvCxnSpPr>
        <cdr:cNvPr id="4" name="Straight Arrow Connector 3">
          <a:extLst xmlns:a="http://schemas.openxmlformats.org/drawingml/2006/main">
            <a:ext uri="{FF2B5EF4-FFF2-40B4-BE49-F238E27FC236}">
              <a16:creationId xmlns:a16="http://schemas.microsoft.com/office/drawing/2014/main" id="{F84513C5-1BFE-310A-9F9E-2E8C28570B50}"/>
            </a:ext>
          </a:extLst>
        </cdr:cNvPr>
        <cdr:cNvCxnSpPr/>
      </cdr:nvCxnSpPr>
      <cdr:spPr>
        <a:xfrm xmlns:a="http://schemas.openxmlformats.org/drawingml/2006/main">
          <a:off x="5478018" y="827547"/>
          <a:ext cx="167508" cy="123956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0.5443</cdr:x>
      <cdr:y>0.71952</cdr:y>
    </cdr:from>
    <cdr:to>
      <cdr:x>0.6962</cdr:x>
      <cdr:y>0.91456</cdr:y>
    </cdr:to>
    <cdr:sp macro="" textlink="">
      <cdr:nvSpPr>
        <cdr:cNvPr id="3" name="TextBox 2"/>
        <cdr:cNvSpPr txBox="1"/>
      </cdr:nvSpPr>
      <cdr:spPr>
        <a:xfrm xmlns:a="http://schemas.openxmlformats.org/drawingml/2006/main">
          <a:off x="3276600" y="337339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600" dirty="0"/>
        </a:p>
      </cdr:txBody>
    </cdr:sp>
  </cdr:relSizeAnchor>
</c:userShapes>
</file>

<file path=ppt/drawings/drawing16.xml><?xml version="1.0" encoding="utf-8"?>
<c:userShapes xmlns:c="http://schemas.openxmlformats.org/drawingml/2006/chart">
  <cdr:relSizeAnchor xmlns:cdr="http://schemas.openxmlformats.org/drawingml/2006/chartDrawing">
    <cdr:from>
      <cdr:x>0.60385</cdr:x>
      <cdr:y>0.11093</cdr:y>
    </cdr:from>
    <cdr:to>
      <cdr:x>0.67885</cdr:x>
      <cdr:y>0.24427</cdr:y>
    </cdr:to>
    <cdr:sp macro="" textlink="">
      <cdr:nvSpPr>
        <cdr:cNvPr id="2" name="TextBox 1"/>
        <cdr:cNvSpPr txBox="1"/>
      </cdr:nvSpPr>
      <cdr:spPr>
        <a:xfrm xmlns:a="http://schemas.openxmlformats.org/drawingml/2006/main">
          <a:off x="3571931" y="482693"/>
          <a:ext cx="443647" cy="58020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White BDE up 18%</a:t>
          </a:r>
        </a:p>
      </cdr:txBody>
    </cdr:sp>
  </cdr:relSizeAnchor>
  <cdr:relSizeAnchor xmlns:cdr="http://schemas.openxmlformats.org/drawingml/2006/chartDrawing">
    <cdr:from>
      <cdr:x>0.88333</cdr:x>
      <cdr:y>0.18686</cdr:y>
    </cdr:from>
    <cdr:to>
      <cdr:x>0.93907</cdr:x>
      <cdr:y>0.38624</cdr:y>
    </cdr:to>
    <cdr:cxnSp macro="">
      <cdr:nvCxnSpPr>
        <cdr:cNvPr id="4" name="Straight Arrow Connector 3">
          <a:extLst xmlns:a="http://schemas.openxmlformats.org/drawingml/2006/main">
            <a:ext uri="{FF2B5EF4-FFF2-40B4-BE49-F238E27FC236}">
              <a16:creationId xmlns:a16="http://schemas.microsoft.com/office/drawing/2014/main" id="{1562CF30-4D0F-6A52-0A7B-B35AC4CF895B}"/>
            </a:ext>
          </a:extLst>
        </cdr:cNvPr>
        <cdr:cNvCxnSpPr/>
      </cdr:nvCxnSpPr>
      <cdr:spPr>
        <a:xfrm xmlns:a="http://schemas.openxmlformats.org/drawingml/2006/main">
          <a:off x="5225143" y="813072"/>
          <a:ext cx="329730" cy="86757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0.57944</cdr:x>
      <cdr:y>0.70056</cdr:y>
    </cdr:from>
    <cdr:to>
      <cdr:x>0.65444</cdr:x>
      <cdr:y>0.83389</cdr:y>
    </cdr:to>
    <cdr:sp macro="" textlink="">
      <cdr:nvSpPr>
        <cdr:cNvPr id="6" name="TextBox 5"/>
        <cdr:cNvSpPr txBox="1"/>
      </cdr:nvSpPr>
      <cdr:spPr>
        <a:xfrm xmlns:a="http://schemas.openxmlformats.org/drawingml/2006/main">
          <a:off x="3427586" y="3048394"/>
          <a:ext cx="443647" cy="5801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Black BDE down 16%</a:t>
          </a:r>
        </a:p>
      </cdr:txBody>
    </cdr:sp>
  </cdr:relSizeAnchor>
  <cdr:relSizeAnchor xmlns:cdr="http://schemas.openxmlformats.org/drawingml/2006/chartDrawing">
    <cdr:from>
      <cdr:x>0.90357</cdr:x>
      <cdr:y>0.56511</cdr:y>
    </cdr:from>
    <cdr:to>
      <cdr:x>0.94074</cdr:x>
      <cdr:y>0.7073</cdr:y>
    </cdr:to>
    <cdr:cxnSp macro="">
      <cdr:nvCxnSpPr>
        <cdr:cNvPr id="8" name="Straight Arrow Connector 7">
          <a:extLst xmlns:a="http://schemas.openxmlformats.org/drawingml/2006/main">
            <a:ext uri="{FF2B5EF4-FFF2-40B4-BE49-F238E27FC236}">
              <a16:creationId xmlns:a16="http://schemas.microsoft.com/office/drawing/2014/main" id="{844E1E26-438B-50A6-4F41-AC9FFE6E23DD}"/>
            </a:ext>
          </a:extLst>
        </cdr:cNvPr>
        <cdr:cNvCxnSpPr/>
      </cdr:nvCxnSpPr>
      <cdr:spPr>
        <a:xfrm xmlns:a="http://schemas.openxmlformats.org/drawingml/2006/main" flipV="1">
          <a:off x="5344885" y="2458992"/>
          <a:ext cx="219892" cy="61871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7.xml><?xml version="1.0" encoding="utf-8"?>
<c:userShapes xmlns:c="http://schemas.openxmlformats.org/drawingml/2006/chart">
  <cdr:relSizeAnchor xmlns:cdr="http://schemas.openxmlformats.org/drawingml/2006/chartDrawing">
    <cdr:from>
      <cdr:x>0.57774</cdr:x>
      <cdr:y>0.10716</cdr:y>
    </cdr:from>
    <cdr:to>
      <cdr:x>0.65274</cdr:x>
      <cdr:y>0.2405</cdr:y>
    </cdr:to>
    <cdr:sp macro="" textlink="">
      <cdr:nvSpPr>
        <cdr:cNvPr id="2" name="TextBox 1"/>
        <cdr:cNvSpPr txBox="1"/>
      </cdr:nvSpPr>
      <cdr:spPr>
        <a:xfrm xmlns:a="http://schemas.openxmlformats.org/drawingml/2006/main">
          <a:off x="3387336" y="466285"/>
          <a:ext cx="439729" cy="58020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Black BDE down 44%</a:t>
          </a:r>
        </a:p>
      </cdr:txBody>
    </cdr:sp>
  </cdr:relSizeAnchor>
  <cdr:relSizeAnchor xmlns:cdr="http://schemas.openxmlformats.org/drawingml/2006/chartDrawing">
    <cdr:from>
      <cdr:x>0.87857</cdr:x>
      <cdr:y>0.16889</cdr:y>
    </cdr:from>
    <cdr:to>
      <cdr:x>0.94214</cdr:x>
      <cdr:y>0.43048</cdr:y>
    </cdr:to>
    <cdr:cxnSp macro="">
      <cdr:nvCxnSpPr>
        <cdr:cNvPr id="4" name="Straight Arrow Connector 3">
          <a:extLst xmlns:a="http://schemas.openxmlformats.org/drawingml/2006/main">
            <a:ext uri="{FF2B5EF4-FFF2-40B4-BE49-F238E27FC236}">
              <a16:creationId xmlns:a16="http://schemas.microsoft.com/office/drawing/2014/main" id="{1FA8F996-C137-5784-3190-1F2B6D6F1BF7}"/>
            </a:ext>
          </a:extLst>
        </cdr:cNvPr>
        <cdr:cNvCxnSpPr/>
      </cdr:nvCxnSpPr>
      <cdr:spPr>
        <a:xfrm xmlns:a="http://schemas.openxmlformats.org/drawingml/2006/main">
          <a:off x="10711543" y="1158240"/>
          <a:ext cx="775063" cy="179396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0.56463</cdr:x>
      <cdr:y>0.71777</cdr:y>
    </cdr:from>
    <cdr:to>
      <cdr:x>0.63963</cdr:x>
      <cdr:y>0.8511</cdr:y>
    </cdr:to>
    <cdr:sp macro="" textlink="">
      <cdr:nvSpPr>
        <cdr:cNvPr id="6" name="TextBox 5"/>
        <cdr:cNvSpPr txBox="1"/>
      </cdr:nvSpPr>
      <cdr:spPr>
        <a:xfrm xmlns:a="http://schemas.openxmlformats.org/drawingml/2006/main">
          <a:off x="3310468" y="3123244"/>
          <a:ext cx="439728" cy="580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White BDE down 39%</a:t>
          </a:r>
        </a:p>
      </cdr:txBody>
    </cdr:sp>
  </cdr:relSizeAnchor>
  <cdr:relSizeAnchor xmlns:cdr="http://schemas.openxmlformats.org/drawingml/2006/chartDrawing">
    <cdr:from>
      <cdr:x>0.89895</cdr:x>
      <cdr:y>0.62399</cdr:y>
    </cdr:from>
    <cdr:to>
      <cdr:x>0.93323</cdr:x>
      <cdr:y>0.72812</cdr:y>
    </cdr:to>
    <cdr:cxnSp macro="">
      <cdr:nvCxnSpPr>
        <cdr:cNvPr id="8" name="Straight Arrow Connector 7">
          <a:extLst xmlns:a="http://schemas.openxmlformats.org/drawingml/2006/main">
            <a:ext uri="{FF2B5EF4-FFF2-40B4-BE49-F238E27FC236}">
              <a16:creationId xmlns:a16="http://schemas.microsoft.com/office/drawing/2014/main" id="{3D82ED6A-A455-0FD1-A76D-1A58131FD717}"/>
            </a:ext>
          </a:extLst>
        </cdr:cNvPr>
        <cdr:cNvCxnSpPr/>
      </cdr:nvCxnSpPr>
      <cdr:spPr>
        <a:xfrm xmlns:a="http://schemas.openxmlformats.org/drawingml/2006/main" flipV="1">
          <a:off x="5270574" y="2715188"/>
          <a:ext cx="200985" cy="453105"/>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0.74357</cdr:x>
      <cdr:y>0.13968</cdr:y>
    </cdr:from>
    <cdr:to>
      <cdr:x>0.81857</cdr:x>
      <cdr:y>0.27302</cdr:y>
    </cdr:to>
    <cdr:sp macro="" textlink="">
      <cdr:nvSpPr>
        <cdr:cNvPr id="2" name="TextBox 1"/>
        <cdr:cNvSpPr txBox="1"/>
      </cdr:nvSpPr>
      <cdr:spPr>
        <a:xfrm xmlns:a="http://schemas.openxmlformats.org/drawingml/2006/main">
          <a:off x="4398447" y="607795"/>
          <a:ext cx="443647" cy="58020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Down 20%</a:t>
          </a:r>
        </a:p>
      </cdr:txBody>
    </cdr:sp>
  </cdr:relSizeAnchor>
  <cdr:relSizeAnchor xmlns:cdr="http://schemas.openxmlformats.org/drawingml/2006/chartDrawing">
    <cdr:from>
      <cdr:x>0.88794</cdr:x>
      <cdr:y>0.21088</cdr:y>
    </cdr:from>
    <cdr:to>
      <cdr:x>0.94074</cdr:x>
      <cdr:y>0.43703</cdr:y>
    </cdr:to>
    <cdr:cxnSp macro="">
      <cdr:nvCxnSpPr>
        <cdr:cNvPr id="4" name="Straight Arrow Connector 3">
          <a:extLst xmlns:a="http://schemas.openxmlformats.org/drawingml/2006/main">
            <a:ext uri="{FF2B5EF4-FFF2-40B4-BE49-F238E27FC236}">
              <a16:creationId xmlns:a16="http://schemas.microsoft.com/office/drawing/2014/main" id="{4C1C58D1-FA18-380D-5921-D6B12B6D9030}"/>
            </a:ext>
          </a:extLst>
        </cdr:cNvPr>
        <cdr:cNvCxnSpPr/>
      </cdr:nvCxnSpPr>
      <cdr:spPr>
        <a:xfrm xmlns:a="http://schemas.openxmlformats.org/drawingml/2006/main">
          <a:off x="5252455" y="917606"/>
          <a:ext cx="312322" cy="98403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0.72694</cdr:x>
      <cdr:y>0.12738</cdr:y>
    </cdr:from>
    <cdr:to>
      <cdr:x>0.80194</cdr:x>
      <cdr:y>0.26071</cdr:y>
    </cdr:to>
    <cdr:sp macro="" textlink="">
      <cdr:nvSpPr>
        <cdr:cNvPr id="2" name="TextBox 1"/>
        <cdr:cNvSpPr txBox="1"/>
      </cdr:nvSpPr>
      <cdr:spPr>
        <a:xfrm xmlns:a="http://schemas.openxmlformats.org/drawingml/2006/main">
          <a:off x="4255736" y="554254"/>
          <a:ext cx="439075" cy="580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Down 39%</a:t>
          </a:r>
        </a:p>
      </cdr:txBody>
    </cdr:sp>
  </cdr:relSizeAnchor>
  <cdr:relSizeAnchor xmlns:cdr="http://schemas.openxmlformats.org/drawingml/2006/chartDrawing">
    <cdr:from>
      <cdr:x>0.8728</cdr:x>
      <cdr:y>0.19905</cdr:y>
    </cdr:from>
    <cdr:to>
      <cdr:x>0.92414</cdr:x>
      <cdr:y>0.47905</cdr:y>
    </cdr:to>
    <cdr:cxnSp macro="">
      <cdr:nvCxnSpPr>
        <cdr:cNvPr id="4" name="Straight Arrow Connector 3">
          <a:extLst xmlns:a="http://schemas.openxmlformats.org/drawingml/2006/main">
            <a:ext uri="{FF2B5EF4-FFF2-40B4-BE49-F238E27FC236}">
              <a16:creationId xmlns:a16="http://schemas.microsoft.com/office/drawing/2014/main" id="{C492FC01-90D0-6308-21A4-4281C1F7FEB2}"/>
            </a:ext>
          </a:extLst>
        </cdr:cNvPr>
        <cdr:cNvCxnSpPr/>
      </cdr:nvCxnSpPr>
      <cdr:spPr>
        <a:xfrm xmlns:a="http://schemas.openxmlformats.org/drawingml/2006/main">
          <a:off x="5109676" y="866134"/>
          <a:ext cx="300525" cy="121839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0.7368</cdr:x>
      <cdr:y>0.12481</cdr:y>
    </cdr:from>
    <cdr:to>
      <cdr:x>0.89184</cdr:x>
      <cdr:y>0.33496</cdr:y>
    </cdr:to>
    <cdr:sp macro="" textlink="">
      <cdr:nvSpPr>
        <cdr:cNvPr id="2" name="TextBox 1"/>
        <cdr:cNvSpPr txBox="1"/>
      </cdr:nvSpPr>
      <cdr:spPr>
        <a:xfrm xmlns:a="http://schemas.openxmlformats.org/drawingml/2006/main">
          <a:off x="4345577" y="54310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Down 23%</a:t>
          </a:r>
        </a:p>
      </cdr:txBody>
    </cdr:sp>
  </cdr:relSizeAnchor>
  <cdr:relSizeAnchor xmlns:cdr="http://schemas.openxmlformats.org/drawingml/2006/chartDrawing">
    <cdr:from>
      <cdr:x>0.87855</cdr:x>
      <cdr:y>0.20287</cdr:y>
    </cdr:from>
    <cdr:to>
      <cdr:x>0.93355</cdr:x>
      <cdr:y>0.38299</cdr:y>
    </cdr:to>
    <cdr:cxnSp macro="">
      <cdr:nvCxnSpPr>
        <cdr:cNvPr id="4" name="Straight Arrow Connector 3">
          <a:extLst xmlns:a="http://schemas.openxmlformats.org/drawingml/2006/main">
            <a:ext uri="{FF2B5EF4-FFF2-40B4-BE49-F238E27FC236}">
              <a16:creationId xmlns:a16="http://schemas.microsoft.com/office/drawing/2014/main" id="{E6DB5C9D-0F3F-A746-9436-0EFA401B558B}"/>
            </a:ext>
          </a:extLst>
        </cdr:cNvPr>
        <cdr:cNvCxnSpPr/>
      </cdr:nvCxnSpPr>
      <cdr:spPr>
        <a:xfrm xmlns:a="http://schemas.openxmlformats.org/drawingml/2006/main">
          <a:off x="5181600" y="882741"/>
          <a:ext cx="324394" cy="783771"/>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0.73677</cdr:x>
      <cdr:y>0.09446</cdr:y>
    </cdr:from>
    <cdr:to>
      <cdr:x>0.81177</cdr:x>
      <cdr:y>0.2278</cdr:y>
    </cdr:to>
    <cdr:sp macro="" textlink="">
      <cdr:nvSpPr>
        <cdr:cNvPr id="2" name="TextBox 1"/>
        <cdr:cNvSpPr txBox="1"/>
      </cdr:nvSpPr>
      <cdr:spPr>
        <a:xfrm xmlns:a="http://schemas.openxmlformats.org/drawingml/2006/main">
          <a:off x="4345397" y="411024"/>
          <a:ext cx="442341" cy="58020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Down 44%</a:t>
          </a:r>
        </a:p>
      </cdr:txBody>
    </cdr:sp>
  </cdr:relSizeAnchor>
  <cdr:relSizeAnchor xmlns:cdr="http://schemas.openxmlformats.org/drawingml/2006/chartDrawing">
    <cdr:from>
      <cdr:x>0.88286</cdr:x>
      <cdr:y>0.16127</cdr:y>
    </cdr:from>
    <cdr:to>
      <cdr:x>0.94643</cdr:x>
      <cdr:y>0.5</cdr:y>
    </cdr:to>
    <cdr:cxnSp macro="">
      <cdr:nvCxnSpPr>
        <cdr:cNvPr id="4" name="Straight Arrow Connector 3">
          <a:extLst xmlns:a="http://schemas.openxmlformats.org/drawingml/2006/main">
            <a:ext uri="{FF2B5EF4-FFF2-40B4-BE49-F238E27FC236}">
              <a16:creationId xmlns:a16="http://schemas.microsoft.com/office/drawing/2014/main" id="{D80F042F-4D81-5AB9-3BE8-72C5355C0E1E}"/>
            </a:ext>
          </a:extLst>
        </cdr:cNvPr>
        <cdr:cNvCxnSpPr/>
      </cdr:nvCxnSpPr>
      <cdr:spPr>
        <a:xfrm xmlns:a="http://schemas.openxmlformats.org/drawingml/2006/main">
          <a:off x="10763794" y="1105989"/>
          <a:ext cx="775081" cy="2323011"/>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0.81694</cdr:x>
      <cdr:y>0.25632</cdr:y>
    </cdr:from>
    <cdr:to>
      <cdr:x>0.89194</cdr:x>
      <cdr:y>0.38965</cdr:y>
    </cdr:to>
    <cdr:sp macro="" textlink="">
      <cdr:nvSpPr>
        <cdr:cNvPr id="2" name="TextBox 1"/>
        <cdr:cNvSpPr txBox="1"/>
      </cdr:nvSpPr>
      <cdr:spPr>
        <a:xfrm xmlns:a="http://schemas.openxmlformats.org/drawingml/2006/main">
          <a:off x="4796848" y="1167846"/>
          <a:ext cx="440382" cy="60746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Up 38%</a:t>
          </a:r>
        </a:p>
      </cdr:txBody>
    </cdr:sp>
  </cdr:relSizeAnchor>
</c:userShapes>
</file>

<file path=ppt/drawings/drawing7.xml><?xml version="1.0" encoding="utf-8"?>
<c:userShapes xmlns:c="http://schemas.openxmlformats.org/drawingml/2006/chart">
  <cdr:relSizeAnchor xmlns:cdr="http://schemas.openxmlformats.org/drawingml/2006/chartDrawing">
    <cdr:from>
      <cdr:x>0.80955</cdr:x>
      <cdr:y>0.14417</cdr:y>
    </cdr:from>
    <cdr:to>
      <cdr:x>0.88455</cdr:x>
      <cdr:y>0.2775</cdr:y>
    </cdr:to>
    <cdr:sp macro="" textlink="">
      <cdr:nvSpPr>
        <cdr:cNvPr id="2" name="TextBox 1"/>
        <cdr:cNvSpPr txBox="1"/>
      </cdr:nvSpPr>
      <cdr:spPr>
        <a:xfrm xmlns:a="http://schemas.openxmlformats.org/drawingml/2006/main">
          <a:off x="4742261" y="656872"/>
          <a:ext cx="439340" cy="6074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Up 53%</a:t>
          </a:r>
        </a:p>
      </cdr:txBody>
    </cdr:sp>
  </cdr:relSizeAnchor>
</c:userShapes>
</file>

<file path=ppt/drawings/drawing8.xml><?xml version="1.0" encoding="utf-8"?>
<c:userShapes xmlns:c="http://schemas.openxmlformats.org/drawingml/2006/chart">
  <cdr:relSizeAnchor xmlns:cdr="http://schemas.openxmlformats.org/drawingml/2006/chartDrawing">
    <cdr:from>
      <cdr:x>0.76793</cdr:x>
      <cdr:y>0.13913</cdr:y>
    </cdr:from>
    <cdr:to>
      <cdr:x>0.84293</cdr:x>
      <cdr:y>0.27246</cdr:y>
    </cdr:to>
    <cdr:sp macro="" textlink="">
      <cdr:nvSpPr>
        <cdr:cNvPr id="2" name="TextBox 1"/>
        <cdr:cNvSpPr txBox="1"/>
      </cdr:nvSpPr>
      <cdr:spPr>
        <a:xfrm xmlns:a="http://schemas.openxmlformats.org/drawingml/2006/main">
          <a:off x="9362661" y="95415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ALOS up 25%</a:t>
          </a:r>
        </a:p>
      </cdr:txBody>
    </cdr:sp>
  </cdr:relSizeAnchor>
</c:userShapes>
</file>

<file path=ppt/drawings/drawing9.xml><?xml version="1.0" encoding="utf-8"?>
<c:userShapes xmlns:c="http://schemas.openxmlformats.org/drawingml/2006/chart">
  <cdr:relSizeAnchor xmlns:cdr="http://schemas.openxmlformats.org/drawingml/2006/chartDrawing">
    <cdr:from>
      <cdr:x>0.66302</cdr:x>
      <cdr:y>0.32378</cdr:y>
    </cdr:from>
    <cdr:to>
      <cdr:x>0.73802</cdr:x>
      <cdr:y>0.45711</cdr:y>
    </cdr:to>
    <cdr:sp macro="" textlink="">
      <cdr:nvSpPr>
        <cdr:cNvPr id="2" name="TextBox 1"/>
        <cdr:cNvSpPr txBox="1"/>
      </cdr:nvSpPr>
      <cdr:spPr>
        <a:xfrm xmlns:a="http://schemas.openxmlformats.org/drawingml/2006/main">
          <a:off x="3893119" y="1408892"/>
          <a:ext cx="440382" cy="580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BDE down 6%</a:t>
          </a:r>
        </a:p>
      </cdr:txBody>
    </cdr:sp>
  </cdr:relSizeAnchor>
  <cdr:relSizeAnchor xmlns:cdr="http://schemas.openxmlformats.org/drawingml/2006/chartDrawing">
    <cdr:from>
      <cdr:x>0.86481</cdr:x>
      <cdr:y>0.39572</cdr:y>
    </cdr:from>
    <cdr:to>
      <cdr:x>0.93349</cdr:x>
      <cdr:y>0.71434</cdr:y>
    </cdr:to>
    <cdr:cxnSp macro="">
      <cdr:nvCxnSpPr>
        <cdr:cNvPr id="4" name="Straight Arrow Connector 3">
          <a:extLst xmlns:a="http://schemas.openxmlformats.org/drawingml/2006/main">
            <a:ext uri="{FF2B5EF4-FFF2-40B4-BE49-F238E27FC236}">
              <a16:creationId xmlns:a16="http://schemas.microsoft.com/office/drawing/2014/main" id="{59658F56-7A15-48D9-04F2-CC11911EB0EA}"/>
            </a:ext>
          </a:extLst>
        </cdr:cNvPr>
        <cdr:cNvCxnSpPr/>
      </cdr:nvCxnSpPr>
      <cdr:spPr>
        <a:xfrm xmlns:a="http://schemas.openxmlformats.org/drawingml/2006/main">
          <a:off x="5077936" y="1721925"/>
          <a:ext cx="403293" cy="13864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01407D3-2792-4028-B885-948761310F0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177421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407D3-2792-4028-B885-948761310F0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1319065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407D3-2792-4028-B885-948761310F0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2235624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407D3-2792-4028-B885-948761310F0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254759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1407D3-2792-4028-B885-948761310F0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1685337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1407D3-2792-4028-B885-948761310F0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250729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1407D3-2792-4028-B885-948761310F0B}" type="datetimeFigureOut">
              <a:rPr lang="en-US" smtClean="0"/>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209514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1407D3-2792-4028-B885-948761310F0B}" type="datetimeFigureOut">
              <a:rPr lang="en-US" smtClean="0"/>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341598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407D3-2792-4028-B885-948761310F0B}" type="datetimeFigureOut">
              <a:rPr lang="en-US" smtClean="0"/>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106899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1407D3-2792-4028-B885-948761310F0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3457499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1407D3-2792-4028-B885-948761310F0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FC6F-E04E-47F7-8C03-7CACBF6F4908}" type="slidenum">
              <a:rPr lang="en-US" smtClean="0"/>
              <a:t>‹#›</a:t>
            </a:fld>
            <a:endParaRPr lang="en-US"/>
          </a:p>
        </p:txBody>
      </p:sp>
    </p:spTree>
    <p:extLst>
      <p:ext uri="{BB962C8B-B14F-4D97-AF65-F5344CB8AC3E}">
        <p14:creationId xmlns:p14="http://schemas.microsoft.com/office/powerpoint/2010/main" val="2612882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407D3-2792-4028-B885-948761310F0B}" type="datetimeFigureOut">
              <a:rPr lang="en-US" smtClean="0"/>
              <a:t>5/13/2025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7FC6F-E04E-47F7-8C03-7CACBF6F4908}" type="slidenum">
              <a:rPr lang="en-US" smtClean="0"/>
              <a:t>‹#›</a:t>
            </a:fld>
            <a:endParaRPr lang="en-US"/>
          </a:p>
        </p:txBody>
      </p:sp>
    </p:spTree>
    <p:extLst>
      <p:ext uri="{BB962C8B-B14F-4D97-AF65-F5344CB8AC3E}">
        <p14:creationId xmlns:p14="http://schemas.microsoft.com/office/powerpoint/2010/main" val="1956193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ngoodloe@oar-jacc.org"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Albemarle-Charlottesville Trends</a:t>
            </a:r>
          </a:p>
        </p:txBody>
      </p:sp>
      <p:sp>
        <p:nvSpPr>
          <p:cNvPr id="3" name="Subtitle 2"/>
          <p:cNvSpPr>
            <a:spLocks noGrp="1"/>
          </p:cNvSpPr>
          <p:nvPr>
            <p:ph type="subTitle" idx="1"/>
          </p:nvPr>
        </p:nvSpPr>
        <p:spPr/>
        <p:txBody>
          <a:bodyPr/>
          <a:lstStyle/>
          <a:p>
            <a:r>
              <a:rPr lang="en-US" dirty="0"/>
              <a:t>Albemarle-Charlottesville EBDM Policy Team</a:t>
            </a:r>
          </a:p>
          <a:p>
            <a:r>
              <a:rPr lang="en-US" dirty="0"/>
              <a:t>Strategic Planning Process</a:t>
            </a:r>
          </a:p>
          <a:p>
            <a:r>
              <a:rPr lang="en-US" dirty="0"/>
              <a:t>November 2022</a:t>
            </a:r>
          </a:p>
        </p:txBody>
      </p:sp>
    </p:spTree>
    <p:extLst>
      <p:ext uri="{BB962C8B-B14F-4D97-AF65-F5344CB8AC3E}">
        <p14:creationId xmlns:p14="http://schemas.microsoft.com/office/powerpoint/2010/main" val="3580345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chemeClr val="accent5"/>
                </a:solidFill>
              </a:rPr>
              <a:t>The Charlottesville MSA had among the lowest total index crime rates in the US (4</a:t>
            </a:r>
            <a:r>
              <a:rPr lang="en-US" sz="3200" b="1" baseline="30000" dirty="0">
                <a:solidFill>
                  <a:schemeClr val="accent5"/>
                </a:solidFill>
              </a:rPr>
              <a:t>th</a:t>
            </a:r>
            <a:r>
              <a:rPr lang="en-US" sz="3200" b="1" dirty="0">
                <a:solidFill>
                  <a:schemeClr val="accent5"/>
                </a:solidFill>
              </a:rPr>
              <a:t> lowest among MSA’s of comparable size).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8440464"/>
              </p:ext>
            </p:extLst>
          </p:nvPr>
        </p:nvGraphicFramePr>
        <p:xfrm>
          <a:off x="838200" y="1825625"/>
          <a:ext cx="10515600" cy="48015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9391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solidFill>
                  <a:schemeClr val="accent5"/>
                </a:solidFill>
              </a:rPr>
              <a:t>The Group A reported crime rate fell in Charlottesville at nearly </a:t>
            </a:r>
            <a:r>
              <a:rPr lang="en-US" sz="3200" b="1" u="sng" dirty="0">
                <a:solidFill>
                  <a:schemeClr val="accent5"/>
                </a:solidFill>
              </a:rPr>
              <a:t>twice the rate </a:t>
            </a:r>
            <a:r>
              <a:rPr lang="en-US" sz="3200" b="1" dirty="0">
                <a:solidFill>
                  <a:schemeClr val="accent5"/>
                </a:solidFill>
              </a:rPr>
              <a:t>of Albemarle County between 2012 and 2021, but remained higher in 2021 (60.3 per 1000 vs. 37.8 per 1000)</a:t>
            </a:r>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3531727317"/>
              </p:ext>
            </p:extLst>
          </p:nvPr>
        </p:nvGraphicFramePr>
        <p:xfrm>
          <a:off x="104503" y="1825625"/>
          <a:ext cx="5915297"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11"/>
          <p:cNvGraphicFramePr>
            <a:graphicFrameLocks noGrp="1"/>
          </p:cNvGraphicFramePr>
          <p:nvPr>
            <p:ph sz="half" idx="2"/>
            <p:extLst>
              <p:ext uri="{D42A27DB-BD31-4B8C-83A1-F6EECF244321}">
                <p14:modId xmlns:p14="http://schemas.microsoft.com/office/powerpoint/2010/main" val="298584458"/>
              </p:ext>
            </p:extLst>
          </p:nvPr>
        </p:nvGraphicFramePr>
        <p:xfrm>
          <a:off x="6172199" y="1825625"/>
          <a:ext cx="5854337"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8972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chemeClr val="accent5"/>
                </a:solidFill>
              </a:rPr>
              <a:t>Incarceration</a:t>
            </a:r>
          </a:p>
        </p:txBody>
      </p:sp>
      <p:sp>
        <p:nvSpPr>
          <p:cNvPr id="6" name="Content Placeholder 5"/>
          <p:cNvSpPr>
            <a:spLocks noGrp="1"/>
          </p:cNvSpPr>
          <p:nvPr>
            <p:ph idx="1"/>
          </p:nvPr>
        </p:nvSpPr>
        <p:spPr>
          <a:xfrm>
            <a:off x="735563" y="1586204"/>
            <a:ext cx="10515600" cy="5001208"/>
          </a:xfrm>
        </p:spPr>
        <p:txBody>
          <a:bodyPr>
            <a:normAutofit/>
          </a:bodyPr>
          <a:lstStyle/>
          <a:p>
            <a:pPr>
              <a:lnSpc>
                <a:spcPct val="100000"/>
              </a:lnSpc>
              <a:spcBef>
                <a:spcPts val="1400"/>
              </a:spcBef>
            </a:pPr>
            <a:r>
              <a:rPr lang="en-US" sz="2600" dirty="0"/>
              <a:t>The Albemarle-Charlottesville Regional Jail has among the lowest incarceration rates, per capita, of all 26 Virginia Regional Jails.</a:t>
            </a:r>
          </a:p>
          <a:p>
            <a:pPr>
              <a:lnSpc>
                <a:spcPct val="100000"/>
              </a:lnSpc>
              <a:spcBef>
                <a:spcPts val="1400"/>
              </a:spcBef>
            </a:pPr>
            <a:r>
              <a:rPr lang="en-US" sz="2600" dirty="0"/>
              <a:t>That rate has been falling since its peak in 2014, due in part to a significant decrease in young people entering the jail.</a:t>
            </a:r>
          </a:p>
          <a:p>
            <a:pPr>
              <a:lnSpc>
                <a:spcPct val="100000"/>
              </a:lnSpc>
              <a:spcBef>
                <a:spcPts val="1400"/>
              </a:spcBef>
            </a:pPr>
            <a:r>
              <a:rPr lang="en-US" sz="2600" dirty="0"/>
              <a:t>As intakes at the jail have fallen, the percentage of felony bookings has increased, contributing to increasing lengths of stay for those inmates remaining in custody.</a:t>
            </a:r>
          </a:p>
          <a:p>
            <a:pPr>
              <a:lnSpc>
                <a:spcPct val="100000"/>
              </a:lnSpc>
              <a:spcBef>
                <a:spcPts val="1400"/>
              </a:spcBef>
            </a:pPr>
            <a:r>
              <a:rPr lang="en-US" sz="2600" dirty="0"/>
              <a:t>Even so, the average daily population at the jail, which hovered around 600 inmates in 2014, had been cut nearly in half by the time of this writing, while crime rates have fallen as well.</a:t>
            </a:r>
          </a:p>
        </p:txBody>
      </p:sp>
    </p:spTree>
    <p:extLst>
      <p:ext uri="{BB962C8B-B14F-4D97-AF65-F5344CB8AC3E}">
        <p14:creationId xmlns:p14="http://schemas.microsoft.com/office/powerpoint/2010/main" val="217654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3600" b="1" dirty="0">
                <a:solidFill>
                  <a:schemeClr val="accent5"/>
                </a:solidFill>
              </a:rPr>
              <a:t>The Albemarle-Charlottesville Regional Jail has the </a:t>
            </a:r>
            <a:r>
              <a:rPr lang="en-US" sz="3600" b="1" u="sng" dirty="0">
                <a:solidFill>
                  <a:schemeClr val="accent5"/>
                </a:solidFill>
              </a:rPr>
              <a:t>third lowest </a:t>
            </a:r>
            <a:r>
              <a:rPr lang="en-US" sz="3600" b="1" dirty="0">
                <a:solidFill>
                  <a:schemeClr val="accent5"/>
                </a:solidFill>
              </a:rPr>
              <a:t>incarceration rate among Virginia’s 26 regional jails.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66161038"/>
              </p:ext>
            </p:extLst>
          </p:nvPr>
        </p:nvGraphicFramePr>
        <p:xfrm>
          <a:off x="838200" y="1825625"/>
          <a:ext cx="10515600" cy="47058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958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800" b="1" dirty="0">
                <a:solidFill>
                  <a:schemeClr val="accent5"/>
                </a:solidFill>
              </a:rPr>
              <a:t>The number of people entering ACRJ dropped sharply, per capita, in both Albemarle and Charlottesville from 2011 to 2021. The rate of decrease in the city (down 44%) was almost twice that of the county (down 23%). </a:t>
            </a:r>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3773653396"/>
              </p:ext>
            </p:extLst>
          </p:nvPr>
        </p:nvGraphicFramePr>
        <p:xfrm>
          <a:off x="121920" y="1825625"/>
          <a:ext cx="589788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p:cNvGraphicFramePr>
            <a:graphicFrameLocks noGrp="1"/>
          </p:cNvGraphicFramePr>
          <p:nvPr>
            <p:ph sz="half" idx="2"/>
            <p:extLst>
              <p:ext uri="{D42A27DB-BD31-4B8C-83A1-F6EECF244321}">
                <p14:modId xmlns:p14="http://schemas.microsoft.com/office/powerpoint/2010/main" val="1271100963"/>
              </p:ext>
            </p:extLst>
          </p:nvPr>
        </p:nvGraphicFramePr>
        <p:xfrm>
          <a:off x="6172200" y="1825625"/>
          <a:ext cx="589788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999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55" y="1415904"/>
            <a:ext cx="10515600" cy="1325563"/>
          </a:xfrm>
        </p:spPr>
        <p:txBody>
          <a:bodyPr>
            <a:normAutofit fontScale="90000"/>
          </a:bodyPr>
          <a:lstStyle/>
          <a:p>
            <a:pPr>
              <a:lnSpc>
                <a:spcPct val="100000"/>
              </a:lnSpc>
            </a:pPr>
            <a:r>
              <a:rPr lang="en-US" sz="3200" b="1" dirty="0">
                <a:solidFill>
                  <a:schemeClr val="tx1">
                    <a:lumMod val="65000"/>
                    <a:lumOff val="35000"/>
                  </a:schemeClr>
                </a:solidFill>
              </a:rPr>
              <a:t>Specifically, the number of young people (age 18-24) taken into ACRJ on Albemarle and Charlottesville offenses has fallen sharply (down 59% in Albemarle and down 65% in Charlottesville).</a:t>
            </a:r>
          </a:p>
        </p:txBody>
      </p:sp>
      <p:sp>
        <p:nvSpPr>
          <p:cNvPr id="9" name="Title 1">
            <a:extLst>
              <a:ext uri="{FF2B5EF4-FFF2-40B4-BE49-F238E27FC236}">
                <a16:creationId xmlns:a16="http://schemas.microsoft.com/office/drawing/2014/main" id="{8A7F49C2-FFF3-4AD8-5F82-4EE6580AA111}"/>
              </a:ext>
            </a:extLst>
          </p:cNvPr>
          <p:cNvSpPr txBox="1">
            <a:spLocks/>
          </p:cNvSpPr>
          <p:nvPr/>
        </p:nvSpPr>
        <p:spPr>
          <a:xfrm>
            <a:off x="838200" y="4716300"/>
            <a:ext cx="10515600" cy="1684500"/>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n-US" sz="2700" b="1" dirty="0">
                <a:solidFill>
                  <a:schemeClr val="tx1">
                    <a:lumMod val="65000"/>
                    <a:lumOff val="35000"/>
                  </a:schemeClr>
                </a:solidFill>
              </a:rPr>
              <a:t>Bed day expenditures </a:t>
            </a:r>
            <a:r>
              <a:rPr lang="en-US" sz="2700" b="1" u="sng" dirty="0">
                <a:solidFill>
                  <a:schemeClr val="tx1">
                    <a:lumMod val="65000"/>
                    <a:lumOff val="35000"/>
                  </a:schemeClr>
                </a:solidFill>
              </a:rPr>
              <a:t>decreased</a:t>
            </a:r>
            <a:r>
              <a:rPr lang="en-US" sz="2700" b="1" dirty="0">
                <a:solidFill>
                  <a:schemeClr val="tx1">
                    <a:lumMod val="65000"/>
                    <a:lumOff val="35000"/>
                  </a:schemeClr>
                </a:solidFill>
              </a:rPr>
              <a:t> the most among the youngest inmates (age 18-24), down 37% in Albemarle and down 65% in Charlottesville. Bed day expenditures </a:t>
            </a:r>
            <a:r>
              <a:rPr lang="en-US" sz="2700" b="1" u="sng" dirty="0">
                <a:solidFill>
                  <a:schemeClr val="tx1">
                    <a:lumMod val="65000"/>
                    <a:lumOff val="35000"/>
                  </a:schemeClr>
                </a:solidFill>
              </a:rPr>
              <a:t>increased</a:t>
            </a:r>
            <a:r>
              <a:rPr lang="en-US" sz="2700" b="1" dirty="0">
                <a:solidFill>
                  <a:schemeClr val="tx1">
                    <a:lumMod val="65000"/>
                    <a:lumOff val="35000"/>
                  </a:schemeClr>
                </a:solidFill>
              </a:rPr>
              <a:t> the most among the oldest inmates (age 50+), up 49% in Albemarle and up 19% in Charlottesville.</a:t>
            </a:r>
          </a:p>
        </p:txBody>
      </p:sp>
      <p:sp>
        <p:nvSpPr>
          <p:cNvPr id="10" name="Title 1">
            <a:extLst>
              <a:ext uri="{FF2B5EF4-FFF2-40B4-BE49-F238E27FC236}">
                <a16:creationId xmlns:a16="http://schemas.microsoft.com/office/drawing/2014/main" id="{805E9384-4968-426E-3226-2D6DE40C517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800" b="1" dirty="0">
                <a:solidFill>
                  <a:schemeClr val="accent5"/>
                </a:solidFill>
              </a:rPr>
              <a:t>Change in Inmates by Age</a:t>
            </a:r>
          </a:p>
        </p:txBody>
      </p:sp>
      <p:sp>
        <p:nvSpPr>
          <p:cNvPr id="11" name="Title 1">
            <a:extLst>
              <a:ext uri="{FF2B5EF4-FFF2-40B4-BE49-F238E27FC236}">
                <a16:creationId xmlns:a16="http://schemas.microsoft.com/office/drawing/2014/main" id="{564E4945-F8E4-ACE1-5C81-BABA660831F7}"/>
              </a:ext>
            </a:extLst>
          </p:cNvPr>
          <p:cNvSpPr txBox="1">
            <a:spLocks/>
          </p:cNvSpPr>
          <p:nvPr/>
        </p:nvSpPr>
        <p:spPr>
          <a:xfrm>
            <a:off x="915955" y="353037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800" b="1" dirty="0">
                <a:solidFill>
                  <a:schemeClr val="accent5"/>
                </a:solidFill>
              </a:rPr>
              <a:t>Bed Day Expenditures by Age</a:t>
            </a:r>
          </a:p>
        </p:txBody>
      </p:sp>
    </p:spTree>
    <p:extLst>
      <p:ext uri="{BB962C8B-B14F-4D97-AF65-F5344CB8AC3E}">
        <p14:creationId xmlns:p14="http://schemas.microsoft.com/office/powerpoint/2010/main" val="2279291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5"/>
                </a:solidFill>
              </a:rPr>
              <a:t>Probation violations have had a growing influence on jail booking volume in both jurisdictions.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371419884"/>
              </p:ext>
            </p:extLst>
          </p:nvPr>
        </p:nvGraphicFramePr>
        <p:xfrm>
          <a:off x="148046" y="1825624"/>
          <a:ext cx="5871754" cy="45561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486281503"/>
              </p:ext>
            </p:extLst>
          </p:nvPr>
        </p:nvGraphicFramePr>
        <p:xfrm>
          <a:off x="6172199" y="1825625"/>
          <a:ext cx="5857875" cy="45561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4717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solidFill>
                  <a:schemeClr val="accent5"/>
                </a:solidFill>
              </a:rPr>
              <a:t>The average length of an inmate’s stay has been rising in both jurisdiction since 2018, more steeply in Albemarle than in Charlottesville. In 2021, ALOS was 51.6 days for Albemarle inmates and 51.2 days for Charlottesville inmates.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289406584"/>
              </p:ext>
            </p:extLst>
          </p:nvPr>
        </p:nvGraphicFramePr>
        <p:xfrm>
          <a:off x="87086" y="1825625"/>
          <a:ext cx="59327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885475529"/>
              </p:ext>
            </p:extLst>
          </p:nvPr>
        </p:nvGraphicFramePr>
        <p:xfrm>
          <a:off x="6172199" y="1825625"/>
          <a:ext cx="589597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0580914" y="2420983"/>
            <a:ext cx="1300099" cy="369332"/>
          </a:xfrm>
          <a:prstGeom prst="rect">
            <a:avLst/>
          </a:prstGeom>
          <a:noFill/>
        </p:spPr>
        <p:txBody>
          <a:bodyPr wrap="none" rtlCol="0">
            <a:spAutoFit/>
          </a:bodyPr>
          <a:lstStyle/>
          <a:p>
            <a:r>
              <a:rPr lang="en-US" dirty="0"/>
              <a:t>ALOS up 2%</a:t>
            </a:r>
          </a:p>
        </p:txBody>
      </p:sp>
    </p:spTree>
    <p:extLst>
      <p:ext uri="{BB962C8B-B14F-4D97-AF65-F5344CB8AC3E}">
        <p14:creationId xmlns:p14="http://schemas.microsoft.com/office/powerpoint/2010/main" val="4061479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accent5"/>
                </a:solidFill>
              </a:rPr>
              <a:t>Charlottesville’s bed day expenditures, per capita, dropped 46% from 2011 to 2021, compared to a 6% drop in BDE in Albemarle County. However, Charlottesville’s rate of per capita bed day expenditures was still more than twice that of Albemarle in 2021.</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285340633"/>
              </p:ext>
            </p:extLst>
          </p:nvPr>
        </p:nvGraphicFramePr>
        <p:xfrm>
          <a:off x="148046" y="1825625"/>
          <a:ext cx="587175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1461885431"/>
              </p:ext>
            </p:extLst>
          </p:nvPr>
        </p:nvGraphicFramePr>
        <p:xfrm>
          <a:off x="6172200" y="1825625"/>
          <a:ext cx="5863046"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2104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200" b="1" dirty="0">
                <a:solidFill>
                  <a:schemeClr val="accent5"/>
                </a:solidFill>
              </a:rPr>
              <a:t>The number of inmates meeting the minimum screening criteria for serious mental illness has been rising since 2015, and currently represents close to a third of all inmates screened.</a:t>
            </a:r>
          </a:p>
        </p:txBody>
      </p:sp>
      <p:pic>
        <p:nvPicPr>
          <p:cNvPr id="7" name="Google Shape;210;p22"/>
          <p:cNvPicPr preferRelativeResize="0">
            <a:picLocks noGrp="1"/>
          </p:cNvPicPr>
          <p:nvPr>
            <p:ph idx="1"/>
          </p:nvPr>
        </p:nvPicPr>
        <p:blipFill>
          <a:blip r:embed="rId2">
            <a:alphaModFix/>
          </a:blip>
          <a:stretch>
            <a:fillRect/>
          </a:stretch>
        </p:blipFill>
        <p:spPr>
          <a:xfrm>
            <a:off x="2728893" y="1825625"/>
            <a:ext cx="6734213" cy="4351338"/>
          </a:xfrm>
          <a:prstGeom prst="rect">
            <a:avLst/>
          </a:prstGeom>
          <a:noFill/>
          <a:ln>
            <a:noFill/>
          </a:ln>
        </p:spPr>
      </p:pic>
    </p:spTree>
    <p:extLst>
      <p:ext uri="{BB962C8B-B14F-4D97-AF65-F5344CB8AC3E}">
        <p14:creationId xmlns:p14="http://schemas.microsoft.com/office/powerpoint/2010/main" val="299890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a:solidFill>
                  <a:schemeClr val="accent5"/>
                </a:solidFill>
              </a:rPr>
              <a:t>Introduction</a:t>
            </a:r>
          </a:p>
        </p:txBody>
      </p:sp>
      <p:sp>
        <p:nvSpPr>
          <p:cNvPr id="3" name="Content Placeholder 2"/>
          <p:cNvSpPr>
            <a:spLocks noGrp="1"/>
          </p:cNvSpPr>
          <p:nvPr>
            <p:ph idx="1"/>
          </p:nvPr>
        </p:nvSpPr>
        <p:spPr>
          <a:xfrm>
            <a:off x="838200" y="1175658"/>
            <a:ext cx="10515600" cy="5286102"/>
          </a:xfrm>
        </p:spPr>
        <p:txBody>
          <a:bodyPr>
            <a:noAutofit/>
          </a:bodyPr>
          <a:lstStyle/>
          <a:p>
            <a:pPr>
              <a:lnSpc>
                <a:spcPct val="100000"/>
              </a:lnSpc>
              <a:spcBef>
                <a:spcPts val="1200"/>
              </a:spcBef>
            </a:pPr>
            <a:r>
              <a:rPr lang="en-US" sz="2200" dirty="0"/>
              <a:t>The Albemarle-Charlottesville Evidence-Based Decision-Making (EBDM) Policy Team was convened in 2010, in response to a significant overcrowding issue at the Albemarle-Charlottesville Regional Jail (which housed over 600 inmates on a weekend, nearly twice its design capacity).</a:t>
            </a:r>
          </a:p>
          <a:p>
            <a:pPr>
              <a:lnSpc>
                <a:spcPct val="100000"/>
              </a:lnSpc>
              <a:spcBef>
                <a:spcPts val="1200"/>
              </a:spcBef>
            </a:pPr>
            <a:r>
              <a:rPr lang="en-US" sz="2200" dirty="0"/>
              <a:t>The Policy Team was one of the first seven sites selected by the National Institute of Corrections to pilot the use of the EBDM framework.</a:t>
            </a:r>
          </a:p>
          <a:p>
            <a:pPr>
              <a:lnSpc>
                <a:spcPct val="100000"/>
              </a:lnSpc>
              <a:spcBef>
                <a:spcPts val="1200"/>
              </a:spcBef>
            </a:pPr>
            <a:r>
              <a:rPr lang="en-US" sz="2200" dirty="0"/>
              <a:t>The EBDM Policy Team, which includes high-ranking officials from the community’s criminal justice and behavioral health systems, has met on a monthly basis for the past twelve years, seeking to reduce overreliance on incarceration wherever consistent with public safety interests.</a:t>
            </a:r>
          </a:p>
          <a:p>
            <a:pPr>
              <a:lnSpc>
                <a:spcPct val="100000"/>
              </a:lnSpc>
              <a:spcBef>
                <a:spcPts val="1200"/>
              </a:spcBef>
            </a:pPr>
            <a:r>
              <a:rPr lang="en-US" sz="2200" dirty="0"/>
              <a:t>In 2022, the EBDM Policy Team sought to create a strategic plan to guide future work, and was awarded a technical assistance grant from the National Association of Counties.</a:t>
            </a:r>
          </a:p>
          <a:p>
            <a:pPr>
              <a:lnSpc>
                <a:spcPct val="100000"/>
              </a:lnSpc>
              <a:spcBef>
                <a:spcPts val="1200"/>
              </a:spcBef>
            </a:pPr>
            <a:r>
              <a:rPr lang="en-US" sz="2200" dirty="0"/>
              <a:t>This summary of external and internal trends is intended to inform the strategic planning process.</a:t>
            </a:r>
          </a:p>
        </p:txBody>
      </p:sp>
    </p:spTree>
    <p:extLst>
      <p:ext uri="{BB962C8B-B14F-4D97-AF65-F5344CB8AC3E}">
        <p14:creationId xmlns:p14="http://schemas.microsoft.com/office/powerpoint/2010/main" val="2715649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5"/>
                </a:solidFill>
              </a:rPr>
              <a:t>41% of ACRJ inmates require </a:t>
            </a:r>
            <a:r>
              <a:rPr lang="en-US" sz="2800" b="1" dirty="0" err="1">
                <a:solidFill>
                  <a:schemeClr val="accent5"/>
                </a:solidFill>
              </a:rPr>
              <a:t>UVa</a:t>
            </a:r>
            <a:r>
              <a:rPr lang="en-US" sz="2800" b="1" dirty="0">
                <a:solidFill>
                  <a:schemeClr val="accent5"/>
                </a:solidFill>
              </a:rPr>
              <a:t> Hospital Emergency Department services in the year following their release. Nearly one quarter of these services are substance abuse-related.</a:t>
            </a:r>
          </a:p>
        </p:txBody>
      </p:sp>
      <p:pic>
        <p:nvPicPr>
          <p:cNvPr id="4" name="Content Placeholder 3"/>
          <p:cNvPicPr>
            <a:picLocks noGrp="1" noChangeAspect="1"/>
          </p:cNvPicPr>
          <p:nvPr>
            <p:ph idx="1"/>
          </p:nvPr>
        </p:nvPicPr>
        <p:blipFill>
          <a:blip r:embed="rId2"/>
          <a:stretch>
            <a:fillRect/>
          </a:stretch>
        </p:blipFill>
        <p:spPr>
          <a:xfrm>
            <a:off x="2259336" y="1825625"/>
            <a:ext cx="7673327" cy="4351338"/>
          </a:xfrm>
          <a:prstGeom prst="rect">
            <a:avLst/>
          </a:prstGeom>
        </p:spPr>
      </p:pic>
    </p:spTree>
    <p:extLst>
      <p:ext uri="{BB962C8B-B14F-4D97-AF65-F5344CB8AC3E}">
        <p14:creationId xmlns:p14="http://schemas.microsoft.com/office/powerpoint/2010/main" val="238660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5"/>
                </a:solidFill>
              </a:rPr>
              <a:t>The average daily population at ACRJ has fallen 24% since June 2016, and has been cut nearly in half since 2013.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0565454"/>
              </p:ext>
            </p:extLst>
          </p:nvPr>
        </p:nvGraphicFramePr>
        <p:xfrm>
          <a:off x="838200" y="1825624"/>
          <a:ext cx="10515600" cy="47928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8889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013"/>
            <a:ext cx="10515600" cy="1325563"/>
          </a:xfrm>
        </p:spPr>
        <p:txBody>
          <a:bodyPr/>
          <a:lstStyle/>
          <a:p>
            <a:r>
              <a:rPr lang="en-US" b="1" dirty="0">
                <a:solidFill>
                  <a:schemeClr val="accent5"/>
                </a:solidFill>
              </a:rPr>
              <a:t>Conclusions</a:t>
            </a:r>
          </a:p>
        </p:txBody>
      </p:sp>
      <p:sp>
        <p:nvSpPr>
          <p:cNvPr id="3" name="Content Placeholder 2"/>
          <p:cNvSpPr>
            <a:spLocks noGrp="1"/>
          </p:cNvSpPr>
          <p:nvPr>
            <p:ph idx="1"/>
          </p:nvPr>
        </p:nvSpPr>
        <p:spPr>
          <a:xfrm>
            <a:off x="838200" y="1194319"/>
            <a:ext cx="10515600" cy="5402423"/>
          </a:xfrm>
        </p:spPr>
        <p:txBody>
          <a:bodyPr>
            <a:normAutofit fontScale="62500" lnSpcReduction="20000"/>
          </a:bodyPr>
          <a:lstStyle/>
          <a:p>
            <a:pPr>
              <a:lnSpc>
                <a:spcPct val="120000"/>
              </a:lnSpc>
              <a:spcBef>
                <a:spcPts val="700"/>
              </a:spcBef>
            </a:pPr>
            <a:r>
              <a:rPr lang="en-US" dirty="0"/>
              <a:t>The Charlottesville Metropolitan Statistical Area has among the lowest overall crime rates in the United States.</a:t>
            </a:r>
          </a:p>
          <a:p>
            <a:pPr>
              <a:lnSpc>
                <a:spcPct val="120000"/>
              </a:lnSpc>
              <a:spcBef>
                <a:spcPts val="700"/>
              </a:spcBef>
            </a:pPr>
            <a:r>
              <a:rPr lang="en-US" dirty="0"/>
              <a:t>The Albemarle-Charlottesville Regional Jail has among the lowest incarceration rates among Virginia’s 26 regional jails.</a:t>
            </a:r>
          </a:p>
          <a:p>
            <a:pPr>
              <a:lnSpc>
                <a:spcPct val="120000"/>
              </a:lnSpc>
              <a:spcBef>
                <a:spcPts val="700"/>
              </a:spcBef>
            </a:pPr>
            <a:r>
              <a:rPr lang="en-US" dirty="0"/>
              <a:t>There are significantly fewer people entering ACRJ on Albemarle and Charlottesville offenses compared to ten years ago.  This is especially true of young people (age 18-24).</a:t>
            </a:r>
          </a:p>
          <a:p>
            <a:pPr>
              <a:lnSpc>
                <a:spcPct val="120000"/>
              </a:lnSpc>
              <a:spcBef>
                <a:spcPts val="700"/>
              </a:spcBef>
            </a:pPr>
            <a:r>
              <a:rPr lang="en-US" dirty="0"/>
              <a:t>However, a greater percentage of inmates are being booked in on felonies, and on probation violations, specifically.</a:t>
            </a:r>
          </a:p>
          <a:p>
            <a:pPr>
              <a:lnSpc>
                <a:spcPct val="120000"/>
              </a:lnSpc>
              <a:spcBef>
                <a:spcPts val="700"/>
              </a:spcBef>
            </a:pPr>
            <a:r>
              <a:rPr lang="en-US" dirty="0"/>
              <a:t>This has led to an increase in the average length of stay among both Albemarle and Charlottesville-responsible inmates.</a:t>
            </a:r>
          </a:p>
          <a:p>
            <a:pPr>
              <a:lnSpc>
                <a:spcPct val="120000"/>
              </a:lnSpc>
              <a:spcBef>
                <a:spcPts val="700"/>
              </a:spcBef>
            </a:pPr>
            <a:r>
              <a:rPr lang="en-US" dirty="0"/>
              <a:t>Nevertheless, due to decreases in intake volume, Albemarle and Charlottesville inmates are expending fewer bed days per capita than ten years ago, with the notable exception of inmates age 50 or older.</a:t>
            </a:r>
          </a:p>
          <a:p>
            <a:pPr>
              <a:lnSpc>
                <a:spcPct val="120000"/>
              </a:lnSpc>
              <a:spcBef>
                <a:spcPts val="700"/>
              </a:spcBef>
            </a:pPr>
            <a:r>
              <a:rPr lang="en-US" dirty="0"/>
              <a:t>On an average day, nearly one in three inmates meet the screening criteria for serious mental illness, and nearly half will need emergency health services in the year following their release.</a:t>
            </a:r>
          </a:p>
          <a:p>
            <a:pPr>
              <a:lnSpc>
                <a:spcPct val="120000"/>
              </a:lnSpc>
              <a:spcBef>
                <a:spcPts val="700"/>
              </a:spcBef>
            </a:pPr>
            <a:r>
              <a:rPr lang="en-US" dirty="0"/>
              <a:t>When all is said and done, the average daily inmate population at ACRJ has dropped nearly in half since 2013, even given the upward pressure on the population exerted by Nelson County’s increased jail utilization.</a:t>
            </a:r>
          </a:p>
        </p:txBody>
      </p:sp>
    </p:spTree>
    <p:extLst>
      <p:ext uri="{BB962C8B-B14F-4D97-AF65-F5344CB8AC3E}">
        <p14:creationId xmlns:p14="http://schemas.microsoft.com/office/powerpoint/2010/main" val="3020197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709738"/>
            <a:ext cx="10515600" cy="1111839"/>
          </a:xfrm>
        </p:spPr>
        <p:txBody>
          <a:bodyPr/>
          <a:lstStyle/>
          <a:p>
            <a:r>
              <a:rPr lang="en-US" b="1" dirty="0">
                <a:solidFill>
                  <a:schemeClr val="accent5"/>
                </a:solidFill>
              </a:rPr>
              <a:t>Prepared by:</a:t>
            </a:r>
          </a:p>
        </p:txBody>
      </p:sp>
      <p:sp>
        <p:nvSpPr>
          <p:cNvPr id="5" name="Text Placeholder 4"/>
          <p:cNvSpPr>
            <a:spLocks noGrp="1"/>
          </p:cNvSpPr>
          <p:nvPr>
            <p:ph type="body" idx="1"/>
          </p:nvPr>
        </p:nvSpPr>
        <p:spPr>
          <a:xfrm>
            <a:off x="831850" y="3326675"/>
            <a:ext cx="10515600" cy="2762976"/>
          </a:xfrm>
        </p:spPr>
        <p:txBody>
          <a:bodyPr>
            <a:normAutofit/>
          </a:bodyPr>
          <a:lstStyle/>
          <a:p>
            <a:r>
              <a:rPr lang="en-US" b="1" dirty="0"/>
              <a:t>Neal S. Goodloe, MPA</a:t>
            </a:r>
          </a:p>
          <a:p>
            <a:r>
              <a:rPr lang="en-US" b="1" dirty="0"/>
              <a:t>Criminal Justice Planner</a:t>
            </a:r>
          </a:p>
          <a:p>
            <a:r>
              <a:rPr lang="en-US" b="1" dirty="0"/>
              <a:t>Jefferson Area Community Criminal Justice Board</a:t>
            </a:r>
          </a:p>
          <a:p>
            <a:r>
              <a:rPr lang="en-US" b="1" dirty="0">
                <a:hlinkClick r:id="rId2"/>
              </a:rPr>
              <a:t>ngoodloe@oar-jacc.org</a:t>
            </a:r>
            <a:endParaRPr lang="en-US" b="1" dirty="0"/>
          </a:p>
          <a:p>
            <a:r>
              <a:rPr lang="en-US" b="1" dirty="0"/>
              <a:t>October 2022</a:t>
            </a:r>
          </a:p>
        </p:txBody>
      </p:sp>
    </p:spTree>
    <p:extLst>
      <p:ext uri="{BB962C8B-B14F-4D97-AF65-F5344CB8AC3E}">
        <p14:creationId xmlns:p14="http://schemas.microsoft.com/office/powerpoint/2010/main" val="2506908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0575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B3A0B-F7BE-B040-180D-15A4A1AF4017}"/>
              </a:ext>
            </a:extLst>
          </p:cNvPr>
          <p:cNvSpPr>
            <a:spLocks noGrp="1"/>
          </p:cNvSpPr>
          <p:nvPr>
            <p:ph type="title"/>
          </p:nvPr>
        </p:nvSpPr>
        <p:spPr/>
        <p:txBody>
          <a:bodyPr>
            <a:normAutofit fontScale="90000"/>
          </a:bodyPr>
          <a:lstStyle/>
          <a:p>
            <a:r>
              <a:rPr lang="en-US" dirty="0">
                <a:solidFill>
                  <a:srgbClr val="FF0000"/>
                </a:solidFill>
              </a:rPr>
              <a:t>Neal, I recommend we retain the following slides but pull out of the main presentation. We will refer to them only if needed. Thoughts?</a:t>
            </a:r>
          </a:p>
        </p:txBody>
      </p:sp>
      <p:sp>
        <p:nvSpPr>
          <p:cNvPr id="3" name="Text Placeholder 2">
            <a:extLst>
              <a:ext uri="{FF2B5EF4-FFF2-40B4-BE49-F238E27FC236}">
                <a16:creationId xmlns:a16="http://schemas.microsoft.com/office/drawing/2014/main" id="{AB3585E8-2FFC-3C55-C784-1B57358FE7C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9479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801824"/>
          </a:xfrm>
        </p:spPr>
        <p:txBody>
          <a:bodyPr>
            <a:noAutofit/>
          </a:bodyPr>
          <a:lstStyle/>
          <a:p>
            <a:r>
              <a:rPr lang="en-US" sz="2800" b="1" dirty="0">
                <a:solidFill>
                  <a:schemeClr val="accent5"/>
                </a:solidFill>
              </a:rPr>
              <a:t>Albemarle has a larger percentage of White residents (76.3%) than does Charlottesville (66.4%).  Charlottesville has almost twice the percentage of Black residents (17.3%) than does Albemarle (9.4%).</a:t>
            </a:r>
          </a:p>
        </p:txBody>
      </p:sp>
      <p:pic>
        <p:nvPicPr>
          <p:cNvPr id="7" name="Content Placeholder 6"/>
          <p:cNvPicPr>
            <a:picLocks noGrp="1" noChangeAspect="1"/>
          </p:cNvPicPr>
          <p:nvPr>
            <p:ph sz="half" idx="1"/>
          </p:nvPr>
        </p:nvPicPr>
        <p:blipFill>
          <a:blip r:embed="rId2"/>
          <a:stretch>
            <a:fillRect/>
          </a:stretch>
        </p:blipFill>
        <p:spPr>
          <a:xfrm>
            <a:off x="121920" y="1924594"/>
            <a:ext cx="5897880" cy="4406537"/>
          </a:xfrm>
          <a:prstGeom prst="rect">
            <a:avLst/>
          </a:prstGeom>
        </p:spPr>
      </p:pic>
      <p:pic>
        <p:nvPicPr>
          <p:cNvPr id="8" name="Content Placeholder 7"/>
          <p:cNvPicPr>
            <a:picLocks noGrp="1" noChangeAspect="1"/>
          </p:cNvPicPr>
          <p:nvPr>
            <p:ph sz="half" idx="2"/>
          </p:nvPr>
        </p:nvPicPr>
        <p:blipFill>
          <a:blip r:embed="rId3"/>
          <a:stretch>
            <a:fillRect/>
          </a:stretch>
        </p:blipFill>
        <p:spPr>
          <a:xfrm>
            <a:off x="6172200" y="1924594"/>
            <a:ext cx="5958840" cy="4406537"/>
          </a:xfrm>
          <a:prstGeom prst="rect">
            <a:avLst/>
          </a:prstGeom>
        </p:spPr>
      </p:pic>
      <p:sp>
        <p:nvSpPr>
          <p:cNvPr id="9" name="TextBox 8"/>
          <p:cNvSpPr txBox="1"/>
          <p:nvPr/>
        </p:nvSpPr>
        <p:spPr>
          <a:xfrm>
            <a:off x="9370423" y="6442444"/>
            <a:ext cx="2119939" cy="646331"/>
          </a:xfrm>
          <a:prstGeom prst="rect">
            <a:avLst/>
          </a:prstGeom>
          <a:noFill/>
        </p:spPr>
        <p:txBody>
          <a:bodyPr wrap="none" rtlCol="0">
            <a:spAutoFit/>
          </a:bodyPr>
          <a:lstStyle/>
          <a:p>
            <a:r>
              <a:rPr lang="en-US" dirty="0"/>
              <a:t>Source:  usafacts.org</a:t>
            </a:r>
          </a:p>
          <a:p>
            <a:endParaRPr lang="en-US" dirty="0"/>
          </a:p>
        </p:txBody>
      </p:sp>
    </p:spTree>
    <p:extLst>
      <p:ext uri="{BB962C8B-B14F-4D97-AF65-F5344CB8AC3E}">
        <p14:creationId xmlns:p14="http://schemas.microsoft.com/office/powerpoint/2010/main" val="3047569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5"/>
                </a:solidFill>
              </a:rPr>
              <a:t>Charlottesville has a higher percentage of residents age 20-34 (34.3%) than does Albemarle (19.2%). Albemarle has a higher percentage of residents age 50 or older (38.3%) than does Charlottesville (28.7%).</a:t>
            </a:r>
          </a:p>
        </p:txBody>
      </p:sp>
      <p:pic>
        <p:nvPicPr>
          <p:cNvPr id="6" name="Content Placeholder 5"/>
          <p:cNvPicPr>
            <a:picLocks noGrp="1" noChangeAspect="1"/>
          </p:cNvPicPr>
          <p:nvPr>
            <p:ph sz="half" idx="1"/>
          </p:nvPr>
        </p:nvPicPr>
        <p:blipFill>
          <a:blip r:embed="rId2"/>
          <a:stretch>
            <a:fillRect/>
          </a:stretch>
        </p:blipFill>
        <p:spPr>
          <a:xfrm>
            <a:off x="174171" y="2468115"/>
            <a:ext cx="5845629" cy="3854308"/>
          </a:xfrm>
          <a:prstGeom prst="rect">
            <a:avLst/>
          </a:prstGeom>
        </p:spPr>
      </p:pic>
      <p:pic>
        <p:nvPicPr>
          <p:cNvPr id="5" name="Content Placeholder 4"/>
          <p:cNvPicPr>
            <a:picLocks noGrp="1" noChangeAspect="1"/>
          </p:cNvPicPr>
          <p:nvPr>
            <p:ph sz="half" idx="2"/>
          </p:nvPr>
        </p:nvPicPr>
        <p:blipFill>
          <a:blip r:embed="rId3"/>
          <a:stretch>
            <a:fillRect/>
          </a:stretch>
        </p:blipFill>
        <p:spPr>
          <a:xfrm>
            <a:off x="6172199" y="2442402"/>
            <a:ext cx="5871755" cy="3880021"/>
          </a:xfrm>
          <a:prstGeom prst="rect">
            <a:avLst/>
          </a:prstGeom>
        </p:spPr>
      </p:pic>
      <p:sp>
        <p:nvSpPr>
          <p:cNvPr id="7" name="TextBox 6"/>
          <p:cNvSpPr txBox="1"/>
          <p:nvPr/>
        </p:nvSpPr>
        <p:spPr>
          <a:xfrm>
            <a:off x="9431383" y="6400800"/>
            <a:ext cx="2119939" cy="369332"/>
          </a:xfrm>
          <a:prstGeom prst="rect">
            <a:avLst/>
          </a:prstGeom>
          <a:noFill/>
        </p:spPr>
        <p:txBody>
          <a:bodyPr wrap="none" rtlCol="0">
            <a:spAutoFit/>
          </a:bodyPr>
          <a:lstStyle/>
          <a:p>
            <a:r>
              <a:rPr lang="en-US" dirty="0"/>
              <a:t>Source:  usafacts.org</a:t>
            </a:r>
          </a:p>
        </p:txBody>
      </p:sp>
    </p:spTree>
    <p:extLst>
      <p:ext uri="{BB962C8B-B14F-4D97-AF65-F5344CB8AC3E}">
        <p14:creationId xmlns:p14="http://schemas.microsoft.com/office/powerpoint/2010/main" val="1750073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b="1" dirty="0">
                <a:solidFill>
                  <a:schemeClr val="accent5"/>
                </a:solidFill>
              </a:rPr>
              <a:t>Albemarle’s Group A crime rate was generally on par with other Virginia counties of comparable size, while Charlottesville’s rate was well below that of comparable Virginia cities in every year studied.</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317060050"/>
              </p:ext>
            </p:extLst>
          </p:nvPr>
        </p:nvGraphicFramePr>
        <p:xfrm>
          <a:off x="113211" y="1825625"/>
          <a:ext cx="5906589"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3817966582"/>
              </p:ext>
            </p:extLst>
          </p:nvPr>
        </p:nvGraphicFramePr>
        <p:xfrm>
          <a:off x="6172199" y="1825625"/>
          <a:ext cx="5793377"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5234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5"/>
                </a:solidFill>
              </a:rPr>
              <a:t>ACRJ has the </a:t>
            </a:r>
            <a:r>
              <a:rPr lang="en-US" sz="3200" b="1" u="sng" dirty="0">
                <a:solidFill>
                  <a:schemeClr val="accent5"/>
                </a:solidFill>
              </a:rPr>
              <a:t>lowest</a:t>
            </a:r>
            <a:r>
              <a:rPr lang="en-US" sz="3200" b="1" dirty="0">
                <a:solidFill>
                  <a:schemeClr val="accent5"/>
                </a:solidFill>
              </a:rPr>
              <a:t> incarceration/crime rate ratio of any regional jail in Virginia.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0488550"/>
              </p:ext>
            </p:extLst>
          </p:nvPr>
        </p:nvGraphicFramePr>
        <p:xfrm>
          <a:off x="838200" y="1825625"/>
          <a:ext cx="10515600" cy="48277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9208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solidFill>
              </a:rPr>
              <a:t>External Factors</a:t>
            </a:r>
          </a:p>
        </p:txBody>
      </p:sp>
      <p:sp>
        <p:nvSpPr>
          <p:cNvPr id="3" name="Content Placeholder 2"/>
          <p:cNvSpPr>
            <a:spLocks noGrp="1"/>
          </p:cNvSpPr>
          <p:nvPr>
            <p:ph idx="1"/>
          </p:nvPr>
        </p:nvSpPr>
        <p:spPr>
          <a:xfrm>
            <a:off x="838200" y="1427584"/>
            <a:ext cx="10515600" cy="4973216"/>
          </a:xfrm>
        </p:spPr>
        <p:txBody>
          <a:bodyPr>
            <a:noAutofit/>
          </a:bodyPr>
          <a:lstStyle/>
          <a:p>
            <a:pPr>
              <a:lnSpc>
                <a:spcPct val="100000"/>
              </a:lnSpc>
              <a:spcBef>
                <a:spcPts val="1400"/>
              </a:spcBef>
            </a:pPr>
            <a:r>
              <a:rPr lang="en-US" sz="2400" dirty="0"/>
              <a:t>Albemarle County and the City of Charlottesville are generally more affluent and well-educated than Virginia or the United State as a whole.  This affluence has created upward pressure on affordability, especially in housing.</a:t>
            </a:r>
          </a:p>
          <a:p>
            <a:pPr>
              <a:lnSpc>
                <a:spcPct val="100000"/>
              </a:lnSpc>
              <a:spcBef>
                <a:spcPts val="1400"/>
              </a:spcBef>
            </a:pPr>
            <a:r>
              <a:rPr lang="en-US" sz="2400" dirty="0"/>
              <a:t>Within the combined Albemarle-Charlottesville community, there are significant similarities and differences between the two jurisdictions, as shown in the following slides.</a:t>
            </a:r>
          </a:p>
          <a:p>
            <a:pPr>
              <a:lnSpc>
                <a:spcPct val="100000"/>
              </a:lnSpc>
              <a:spcBef>
                <a:spcPts val="1400"/>
              </a:spcBef>
            </a:pPr>
            <a:r>
              <a:rPr lang="en-US" sz="2400" dirty="0"/>
              <a:t>Geographically, Charlottesville is the fifth most densely-populated city in the Commonwealth (with 4,544 residents per square mile), while Albemarle County has only 156 residents per square mile.</a:t>
            </a:r>
          </a:p>
          <a:p>
            <a:pPr>
              <a:lnSpc>
                <a:spcPct val="100000"/>
              </a:lnSpc>
              <a:spcBef>
                <a:spcPts val="1400"/>
              </a:spcBef>
            </a:pPr>
            <a:r>
              <a:rPr lang="en-US" sz="2400" dirty="0"/>
              <a:t>However, an urban ring has grown around the city into Albemarle County, increasingly blurring the distinction between urban and suburban settings. </a:t>
            </a:r>
          </a:p>
        </p:txBody>
      </p:sp>
    </p:spTree>
    <p:extLst>
      <p:ext uri="{BB962C8B-B14F-4D97-AF65-F5344CB8AC3E}">
        <p14:creationId xmlns:p14="http://schemas.microsoft.com/office/powerpoint/2010/main" val="3099225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txBody>
          <a:bodyPr>
            <a:noAutofit/>
          </a:bodyPr>
          <a:lstStyle/>
          <a:p>
            <a:r>
              <a:rPr lang="en-US" sz="2800" b="1" dirty="0">
                <a:solidFill>
                  <a:schemeClr val="accent5"/>
                </a:solidFill>
              </a:rPr>
              <a:t>Felony bookings rose significantly (up 32% in Albemarle but not in Charlottesville (up 1%).</a:t>
            </a:r>
            <a:br>
              <a:rPr lang="en-US" sz="2800" b="1" dirty="0">
                <a:solidFill>
                  <a:schemeClr val="accent5"/>
                </a:solidFill>
              </a:rPr>
            </a:br>
            <a:r>
              <a:rPr lang="en-US" sz="2800" b="1" dirty="0">
                <a:solidFill>
                  <a:schemeClr val="accent5"/>
                </a:solidFill>
              </a:rPr>
              <a:t>Misdemeanor bookings fell more sharply in Charlottesville (down 42%) than in Albemarle (down 18%).</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2073890656"/>
              </p:ext>
            </p:extLst>
          </p:nvPr>
        </p:nvGraphicFramePr>
        <p:xfrm>
          <a:off x="113211" y="2185851"/>
          <a:ext cx="5906589" cy="43281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2494449766"/>
              </p:ext>
            </p:extLst>
          </p:nvPr>
        </p:nvGraphicFramePr>
        <p:xfrm>
          <a:off x="6172200" y="2185851"/>
          <a:ext cx="6019800" cy="431074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9904333" y="5251269"/>
            <a:ext cx="1852238" cy="307777"/>
          </a:xfrm>
          <a:prstGeom prst="rect">
            <a:avLst/>
          </a:prstGeom>
          <a:noFill/>
        </p:spPr>
        <p:txBody>
          <a:bodyPr wrap="none" rtlCol="0">
            <a:spAutoFit/>
          </a:bodyPr>
          <a:lstStyle/>
          <a:p>
            <a:r>
              <a:rPr lang="en-US" sz="1400" dirty="0"/>
              <a:t>Felony Bookings up 1%</a:t>
            </a:r>
          </a:p>
        </p:txBody>
      </p:sp>
      <p:cxnSp>
        <p:nvCxnSpPr>
          <p:cNvPr id="13" name="Straight Arrow Connector 12"/>
          <p:cNvCxnSpPr/>
          <p:nvPr/>
        </p:nvCxnSpPr>
        <p:spPr>
          <a:xfrm flipV="1">
            <a:off x="11582400" y="4152399"/>
            <a:ext cx="174171" cy="1098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700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5"/>
                </a:solidFill>
              </a:rPr>
              <a:t>Bed Days expended on Black inmates fell in both Albemarle (down 16%) and in Charlottesville (down 44%).  BDE among White Inmates rose 18% in Albemarle, while falling 39% in Charlottesville.</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629825780"/>
              </p:ext>
            </p:extLst>
          </p:nvPr>
        </p:nvGraphicFramePr>
        <p:xfrm>
          <a:off x="104503" y="1825625"/>
          <a:ext cx="5915297"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956712952"/>
              </p:ext>
            </p:extLst>
          </p:nvPr>
        </p:nvGraphicFramePr>
        <p:xfrm>
          <a:off x="6172200" y="1825625"/>
          <a:ext cx="5863046"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63680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schemeClr val="accent5"/>
                </a:solidFill>
              </a:rPr>
              <a:t>Specifically, the number of young people (age 18-24) taken into ACRJ on Albemarle and Charlottesville offenses has fallen sharply (down 59% in Albemarle and down 65% in Charlottesville).</a:t>
            </a:r>
          </a:p>
        </p:txBody>
      </p:sp>
      <p:graphicFrame>
        <p:nvGraphicFramePr>
          <p:cNvPr id="6" name="Content Placeholder 5"/>
          <p:cNvGraphicFramePr>
            <a:graphicFrameLocks noGrp="1"/>
          </p:cNvGraphicFramePr>
          <p:nvPr>
            <p:ph sz="half" idx="2"/>
          </p:nvPr>
        </p:nvGraphicFramePr>
        <p:xfrm>
          <a:off x="6172200" y="1825625"/>
          <a:ext cx="583692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half" idx="1"/>
          </p:nvPr>
        </p:nvGraphicFramePr>
        <p:xfrm>
          <a:off x="139337" y="1825625"/>
          <a:ext cx="5880463"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83965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solidFill>
                  <a:schemeClr val="accent5"/>
                </a:solidFill>
              </a:rPr>
              <a:t>Bed day expenditures </a:t>
            </a:r>
            <a:r>
              <a:rPr lang="en-US" sz="2700" b="1" u="sng" dirty="0">
                <a:solidFill>
                  <a:schemeClr val="accent5"/>
                </a:solidFill>
              </a:rPr>
              <a:t>decreased</a:t>
            </a:r>
            <a:r>
              <a:rPr lang="en-US" sz="2700" b="1" dirty="0">
                <a:solidFill>
                  <a:schemeClr val="accent5"/>
                </a:solidFill>
              </a:rPr>
              <a:t> the most among the youngest inmates (age 18-24), down 37% in Albemarle and down 65% in Charlottesville. Bed day expenditures </a:t>
            </a:r>
            <a:r>
              <a:rPr lang="en-US" sz="2700" b="1" u="sng" dirty="0">
                <a:solidFill>
                  <a:schemeClr val="accent5"/>
                </a:solidFill>
              </a:rPr>
              <a:t>increased</a:t>
            </a:r>
            <a:r>
              <a:rPr lang="en-US" sz="2700" b="1" dirty="0">
                <a:solidFill>
                  <a:schemeClr val="accent5"/>
                </a:solidFill>
              </a:rPr>
              <a:t> the most among the oldest inmates (age 50+), up 49% in Albemarle and up 19% in Charlottesville.</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514517953"/>
              </p:ext>
            </p:extLst>
          </p:nvPr>
        </p:nvGraphicFramePr>
        <p:xfrm>
          <a:off x="139337" y="1825625"/>
          <a:ext cx="5880463"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739299739"/>
              </p:ext>
            </p:extLst>
          </p:nvPr>
        </p:nvGraphicFramePr>
        <p:xfrm>
          <a:off x="6172199" y="1825625"/>
          <a:ext cx="5889171"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2164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noAutofit/>
          </a:bodyPr>
          <a:lstStyle/>
          <a:p>
            <a:r>
              <a:rPr lang="en-US" sz="2400" b="1" dirty="0">
                <a:solidFill>
                  <a:schemeClr val="accent5"/>
                </a:solidFill>
              </a:rPr>
              <a:t>Albemarle County, with nearly three times the population of Charlottesville, grew at </a:t>
            </a:r>
            <a:r>
              <a:rPr lang="en-US" sz="2400" b="1" u="sng" dirty="0">
                <a:solidFill>
                  <a:schemeClr val="accent5"/>
                </a:solidFill>
              </a:rPr>
              <a:t>nearly twice the rate </a:t>
            </a:r>
            <a:r>
              <a:rPr lang="en-US" sz="2400" b="1" dirty="0">
                <a:solidFill>
                  <a:schemeClr val="accent5"/>
                </a:solidFill>
              </a:rPr>
              <a:t>of Charlottesville, Virginia and the U.S. from 2010 to 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7804717"/>
              </p:ext>
            </p:extLst>
          </p:nvPr>
        </p:nvGraphicFramePr>
        <p:xfrm>
          <a:off x="838200" y="1314994"/>
          <a:ext cx="10515600" cy="486196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027818" y="3376646"/>
            <a:ext cx="1172116" cy="369332"/>
          </a:xfrm>
          <a:prstGeom prst="rect">
            <a:avLst/>
          </a:prstGeom>
          <a:noFill/>
        </p:spPr>
        <p:txBody>
          <a:bodyPr wrap="none" rtlCol="0">
            <a:spAutoFit/>
          </a:bodyPr>
          <a:lstStyle/>
          <a:p>
            <a:r>
              <a:rPr lang="en-US" dirty="0"/>
              <a:t>8,631,393 </a:t>
            </a:r>
          </a:p>
        </p:txBody>
      </p:sp>
      <p:sp>
        <p:nvSpPr>
          <p:cNvPr id="7" name="TextBox 6"/>
          <p:cNvSpPr txBox="1"/>
          <p:nvPr/>
        </p:nvSpPr>
        <p:spPr>
          <a:xfrm>
            <a:off x="9222377" y="6400800"/>
            <a:ext cx="2632452" cy="369332"/>
          </a:xfrm>
          <a:prstGeom prst="rect">
            <a:avLst/>
          </a:prstGeom>
          <a:noFill/>
        </p:spPr>
        <p:txBody>
          <a:bodyPr wrap="none" rtlCol="0">
            <a:spAutoFit/>
          </a:bodyPr>
          <a:lstStyle/>
          <a:p>
            <a:r>
              <a:rPr lang="en-US" dirty="0"/>
              <a:t>Source: US Census Bureau</a:t>
            </a:r>
          </a:p>
        </p:txBody>
      </p:sp>
    </p:spTree>
    <p:extLst>
      <p:ext uri="{BB962C8B-B14F-4D97-AF65-F5344CB8AC3E}">
        <p14:creationId xmlns:p14="http://schemas.microsoft.com/office/powerpoint/2010/main" val="68641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763486"/>
            <a:ext cx="10515600" cy="1801432"/>
          </a:xfrm>
        </p:spPr>
        <p:txBody>
          <a:bodyPr>
            <a:noAutofit/>
          </a:bodyPr>
          <a:lstStyle/>
          <a:p>
            <a:pPr>
              <a:lnSpc>
                <a:spcPct val="100000"/>
              </a:lnSpc>
            </a:pPr>
            <a:r>
              <a:rPr lang="en-US" sz="2800" b="1" dirty="0">
                <a:solidFill>
                  <a:schemeClr val="tx1">
                    <a:lumMod val="65000"/>
                    <a:lumOff val="35000"/>
                  </a:schemeClr>
                </a:solidFill>
              </a:rPr>
              <a:t>Albemarle has a larger percentage of White residents (76.3%) than does Charlottesville (66.4%).  Charlottesville has almost twice the percentage of Black residents (17.3%) than does Albemarle (9.4%).</a:t>
            </a:r>
          </a:p>
        </p:txBody>
      </p:sp>
      <p:sp>
        <p:nvSpPr>
          <p:cNvPr id="9" name="TextBox 8"/>
          <p:cNvSpPr txBox="1"/>
          <p:nvPr/>
        </p:nvSpPr>
        <p:spPr>
          <a:xfrm>
            <a:off x="9370423" y="6442444"/>
            <a:ext cx="2119939" cy="646331"/>
          </a:xfrm>
          <a:prstGeom prst="rect">
            <a:avLst/>
          </a:prstGeom>
          <a:noFill/>
        </p:spPr>
        <p:txBody>
          <a:bodyPr wrap="none" rtlCol="0">
            <a:spAutoFit/>
          </a:bodyPr>
          <a:lstStyle/>
          <a:p>
            <a:r>
              <a:rPr lang="en-US" dirty="0"/>
              <a:t>Source:  usafacts.org</a:t>
            </a:r>
          </a:p>
          <a:p>
            <a:endParaRPr lang="en-US" dirty="0"/>
          </a:p>
        </p:txBody>
      </p:sp>
      <p:sp>
        <p:nvSpPr>
          <p:cNvPr id="10" name="Title 1">
            <a:extLst>
              <a:ext uri="{FF2B5EF4-FFF2-40B4-BE49-F238E27FC236}">
                <a16:creationId xmlns:a16="http://schemas.microsoft.com/office/drawing/2014/main" id="{D189FC38-460E-D789-CA52-6E1EC78DC9D3}"/>
              </a:ext>
            </a:extLst>
          </p:cNvPr>
          <p:cNvSpPr txBox="1">
            <a:spLocks/>
          </p:cNvSpPr>
          <p:nvPr/>
        </p:nvSpPr>
        <p:spPr>
          <a:xfrm>
            <a:off x="772886" y="3985403"/>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800" b="1" dirty="0">
                <a:solidFill>
                  <a:schemeClr val="tx1">
                    <a:lumMod val="65000"/>
                    <a:lumOff val="35000"/>
                  </a:schemeClr>
                </a:solidFill>
              </a:rPr>
              <a:t>Charlottesville has a higher percentage of residents age 20-34 (34.3%) than does Albemarle (19.2%). Albemarle has a higher percentage of residents age 50 or older (38.3%) than does Charlottesville (28.7%).</a:t>
            </a:r>
          </a:p>
        </p:txBody>
      </p:sp>
      <p:sp>
        <p:nvSpPr>
          <p:cNvPr id="11" name="Title 1">
            <a:extLst>
              <a:ext uri="{FF2B5EF4-FFF2-40B4-BE49-F238E27FC236}">
                <a16:creationId xmlns:a16="http://schemas.microsoft.com/office/drawing/2014/main" id="{52E1B459-C3CD-F64B-AC9A-737A091393D6}"/>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800" b="1" dirty="0">
                <a:solidFill>
                  <a:schemeClr val="accent5"/>
                </a:solidFill>
              </a:rPr>
              <a:t>RACE and AGE of Population</a:t>
            </a:r>
          </a:p>
        </p:txBody>
      </p:sp>
    </p:spTree>
    <p:extLst>
      <p:ext uri="{BB962C8B-B14F-4D97-AF65-F5344CB8AC3E}">
        <p14:creationId xmlns:p14="http://schemas.microsoft.com/office/powerpoint/2010/main" val="62440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636361"/>
          </a:xfrm>
        </p:spPr>
        <p:txBody>
          <a:bodyPr>
            <a:noAutofit/>
          </a:bodyPr>
          <a:lstStyle/>
          <a:p>
            <a:r>
              <a:rPr lang="en-US" sz="2400" b="1" dirty="0">
                <a:solidFill>
                  <a:schemeClr val="accent5"/>
                </a:solidFill>
              </a:rPr>
              <a:t>Albemarle’s median housing values are higher than are Charlottesville’s.  Both jurisdictions have housing values well above the state and national median value.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09700159"/>
              </p:ext>
            </p:extLst>
          </p:nvPr>
        </p:nvGraphicFramePr>
        <p:xfrm>
          <a:off x="838200" y="1254034"/>
          <a:ext cx="10515600" cy="49229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8945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accent5"/>
                </a:solidFill>
              </a:rPr>
              <a:t>Charlottesville’s per capita income falls well below that of Albemarle County but above the national median.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44564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7885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5"/>
                </a:solidFill>
              </a:rPr>
              <a:t>Charlottesville’s poverty rate (23.1%) is nearly four times that of Albemarle County (6.3%), and more than twice the state and national average.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754036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4096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solidFill>
              </a:rPr>
              <a:t>Crime and Incarceration</a:t>
            </a:r>
          </a:p>
        </p:txBody>
      </p:sp>
      <p:sp>
        <p:nvSpPr>
          <p:cNvPr id="3" name="Content Placeholder 2"/>
          <p:cNvSpPr>
            <a:spLocks noGrp="1"/>
          </p:cNvSpPr>
          <p:nvPr>
            <p:ph idx="1"/>
          </p:nvPr>
        </p:nvSpPr>
        <p:spPr>
          <a:xfrm>
            <a:off x="595604" y="1690688"/>
            <a:ext cx="10515600" cy="4693396"/>
          </a:xfrm>
        </p:spPr>
        <p:txBody>
          <a:bodyPr>
            <a:normAutofit fontScale="92500" lnSpcReduction="20000"/>
          </a:bodyPr>
          <a:lstStyle/>
          <a:p>
            <a:pPr>
              <a:lnSpc>
                <a:spcPct val="110000"/>
              </a:lnSpc>
              <a:spcBef>
                <a:spcPts val="1500"/>
              </a:spcBef>
            </a:pPr>
            <a:r>
              <a:rPr lang="en-US" dirty="0"/>
              <a:t>Reported Group A crime rates have been falling nationally since 1991.</a:t>
            </a:r>
          </a:p>
          <a:p>
            <a:pPr>
              <a:lnSpc>
                <a:spcPct val="110000"/>
              </a:lnSpc>
              <a:spcBef>
                <a:spcPts val="1500"/>
              </a:spcBef>
            </a:pPr>
            <a:r>
              <a:rPr lang="en-US" dirty="0"/>
              <a:t>In the United States, index violent crime is down 52% since 1884, while index property crime is down 59%.</a:t>
            </a:r>
          </a:p>
          <a:p>
            <a:pPr>
              <a:lnSpc>
                <a:spcPct val="110000"/>
              </a:lnSpc>
              <a:spcBef>
                <a:spcPts val="1500"/>
              </a:spcBef>
            </a:pPr>
            <a:r>
              <a:rPr lang="en-US" dirty="0"/>
              <a:t>In 2020, Virginia had the sixth-lowest index violent crime rate, and the 12</a:t>
            </a:r>
            <a:r>
              <a:rPr lang="en-US" baseline="30000" dirty="0"/>
              <a:t>th</a:t>
            </a:r>
            <a:r>
              <a:rPr lang="en-US" dirty="0"/>
              <a:t> lowest overall crime rate in the country.</a:t>
            </a:r>
          </a:p>
          <a:p>
            <a:pPr>
              <a:lnSpc>
                <a:spcPct val="110000"/>
              </a:lnSpc>
              <a:spcBef>
                <a:spcPts val="1500"/>
              </a:spcBef>
            </a:pPr>
            <a:r>
              <a:rPr lang="en-US" dirty="0"/>
              <a:t>The Charlottesville Metropolitan Statistical Area (which includes Albemarle, Charlottesville, Fluvanna, Greene, Nelson and the northernmost part of Buckingham County), is among the safest and least crime-prone MSA’s in the US (ranking 248 out of 289 MSA’s of any size in total index crime), and 4th lowest among the 27 MSA’s with populations between 200,000 and 250,000 residents.</a:t>
            </a:r>
          </a:p>
        </p:txBody>
      </p:sp>
    </p:spTree>
    <p:extLst>
      <p:ext uri="{BB962C8B-B14F-4D97-AF65-F5344CB8AC3E}">
        <p14:creationId xmlns:p14="http://schemas.microsoft.com/office/powerpoint/2010/main" val="2782893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2017</Words>
  <Application>Microsoft Office PowerPoint</Application>
  <PresentationFormat>Widescreen</PresentationFormat>
  <Paragraphs>131</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Overview of Albemarle-Charlottesville Trends</vt:lpstr>
      <vt:lpstr>Introduction</vt:lpstr>
      <vt:lpstr>External Factors</vt:lpstr>
      <vt:lpstr>Albemarle County, with nearly three times the population of Charlottesville, grew at nearly twice the rate of Charlottesville, Virginia and the U.S. from 2010 to 2020</vt:lpstr>
      <vt:lpstr>Albemarle has a larger percentage of White residents (76.3%) than does Charlottesville (66.4%).  Charlottesville has almost twice the percentage of Black residents (17.3%) than does Albemarle (9.4%).</vt:lpstr>
      <vt:lpstr>Albemarle’s median housing values are higher than are Charlottesville’s.  Both jurisdictions have housing values well above the state and national median value.</vt:lpstr>
      <vt:lpstr>Charlottesville’s per capita income falls well below that of Albemarle County but above the national median.</vt:lpstr>
      <vt:lpstr>Charlottesville’s poverty rate (23.1%) is nearly four times that of Albemarle County (6.3%), and more than twice the state and national average.</vt:lpstr>
      <vt:lpstr>Crime and Incarceration</vt:lpstr>
      <vt:lpstr>The Charlottesville MSA had among the lowest total index crime rates in the US (4th lowest among MSA’s of comparable size).</vt:lpstr>
      <vt:lpstr>The Group A reported crime rate fell in Charlottesville at nearly twice the rate of Albemarle County between 2012 and 2021, but remained higher in 2021 (60.3 per 1000 vs. 37.8 per 1000)</vt:lpstr>
      <vt:lpstr>Incarceration</vt:lpstr>
      <vt:lpstr>The Albemarle-Charlottesville Regional Jail has the third lowest incarceration rate among Virginia’s 26 regional jails.</vt:lpstr>
      <vt:lpstr>The number of people entering ACRJ dropped sharply, per capita, in both Albemarle and Charlottesville from 2011 to 2021. The rate of decrease in the city (down 44%) was almost twice that of the county (down 23%). </vt:lpstr>
      <vt:lpstr>Specifically, the number of young people (age 18-24) taken into ACRJ on Albemarle and Charlottesville offenses has fallen sharply (down 59% in Albemarle and down 65% in Charlottesville).</vt:lpstr>
      <vt:lpstr>Probation violations have had a growing influence on jail booking volume in both jurisdictions.</vt:lpstr>
      <vt:lpstr>The average length of an inmate’s stay has been rising in both jurisdiction since 2018, more steeply in Albemarle than in Charlottesville. In 2021, ALOS was 51.6 days for Albemarle inmates and 51.2 days for Charlottesville inmates.</vt:lpstr>
      <vt:lpstr>Charlottesville’s bed day expenditures, per capita, dropped 46% from 2011 to 2021, compared to a 6% drop in BDE in Albemarle County. However, Charlottesville’s rate of per capita bed day expenditures was still more than twice that of Albemarle in 2021.</vt:lpstr>
      <vt:lpstr>The number of inmates meeting the minimum screening criteria for serious mental illness has been rising since 2015, and currently represents close to a third of all inmates screened.</vt:lpstr>
      <vt:lpstr>41% of ACRJ inmates require UVa Hospital Emergency Department services in the year following their release. Nearly one quarter of these services are substance abuse-related.</vt:lpstr>
      <vt:lpstr>The average daily population at ACRJ has fallen 24% since June 2016, and has been cut nearly in half since 2013.</vt:lpstr>
      <vt:lpstr>Conclusions</vt:lpstr>
      <vt:lpstr>Prepared by:</vt:lpstr>
      <vt:lpstr>PowerPoint Presentation</vt:lpstr>
      <vt:lpstr>Neal, I recommend we retain the following slides but pull out of the main presentation. We will refer to them only if needed. Thoughts?</vt:lpstr>
      <vt:lpstr>Albemarle has a larger percentage of White residents (76.3%) than does Charlottesville (66.4%).  Charlottesville has almost twice the percentage of Black residents (17.3%) than does Albemarle (9.4%).</vt:lpstr>
      <vt:lpstr>Charlottesville has a higher percentage of residents age 20-34 (34.3%) than does Albemarle (19.2%). Albemarle has a higher percentage of residents age 50 or older (38.3%) than does Charlottesville (28.7%).</vt:lpstr>
      <vt:lpstr>Albemarle’s Group A crime rate was generally on par with other Virginia counties of comparable size, while Charlottesville’s rate was well below that of comparable Virginia cities in every year studied.</vt:lpstr>
      <vt:lpstr>ACRJ has the lowest incarceration/crime rate ratio of any regional jail in Virginia.</vt:lpstr>
      <vt:lpstr>Felony bookings rose significantly (up 32% in Albemarle but not in Charlottesville (up 1%). Misdemeanor bookings fell more sharply in Charlottesville (down 42%) than in Albemarle (down 18%).</vt:lpstr>
      <vt:lpstr>Bed Days expended on Black inmates fell in both Albemarle (down 16%) and in Charlottesville (down 44%).  BDE among White Inmates rose 18% in Albemarle, while falling 39% in Charlottesville.</vt:lpstr>
      <vt:lpstr>Specifically, the number of young people (age 18-24) taken into ACRJ on Albemarle and Charlottesville offenses has fallen sharply (down 59% in Albemarle and down 65% in Charlottesville).</vt:lpstr>
      <vt:lpstr>Bed day expenditures decreased the most among the youngest inmates (age 18-24), down 37% in Albemarle and down 65% in Charlottesville. Bed day expenditures increased the most among the oldest inmates (age 50+), up 49% in Albemarle and up 19% in Charlottesville.</vt:lpstr>
    </vt:vector>
  </TitlesOfParts>
  <Company>OAR-JACC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Goodloe</dc:creator>
  <cp:lastModifiedBy>Rebecca Rose</cp:lastModifiedBy>
  <cp:revision>30</cp:revision>
  <dcterms:created xsi:type="dcterms:W3CDTF">2022-10-11T14:19:12Z</dcterms:created>
  <dcterms:modified xsi:type="dcterms:W3CDTF">2025-05-13T18:08:26Z</dcterms:modified>
</cp:coreProperties>
</file>